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70" r:id="rId3"/>
    <p:sldId id="280" r:id="rId4"/>
    <p:sldId id="281" r:id="rId5"/>
    <p:sldId id="286" r:id="rId6"/>
    <p:sldId id="285" r:id="rId7"/>
    <p:sldId id="287" r:id="rId8"/>
    <p:sldId id="277" r:id="rId9"/>
    <p:sldId id="266" r:id="rId10"/>
  </p:sldIdLst>
  <p:sldSz cx="9144000" cy="5143500" type="screen16x9"/>
  <p:notesSz cx="6797675" cy="992822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асилий Константинович" initials="" lastIdx="3" clrIdx="0"/>
  <p:cmAuthor id="1" name="KolodkinVM" initials="K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2" d="100"/>
          <a:sy n="152" d="100"/>
        </p:scale>
        <p:origin x="-360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79769" y="4715909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5537" tIns="95537" rIns="95537" bIns="95537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7903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79769" y="4715909"/>
            <a:ext cx="5438139" cy="4467701"/>
          </a:xfrm>
          <a:prstGeom prst="rect">
            <a:avLst/>
          </a:prstGeom>
        </p:spPr>
        <p:txBody>
          <a:bodyPr lIns="95537" tIns="95537" rIns="95537" bIns="95537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5767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79769" y="4715909"/>
            <a:ext cx="5438139" cy="4467701"/>
          </a:xfrm>
          <a:prstGeom prst="rect">
            <a:avLst/>
          </a:prstGeom>
        </p:spPr>
        <p:txBody>
          <a:bodyPr lIns="95537" tIns="95537" rIns="95537" bIns="95537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6242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79769" y="4715909"/>
            <a:ext cx="5438139" cy="4467701"/>
          </a:xfrm>
          <a:prstGeom prst="rect">
            <a:avLst/>
          </a:prstGeom>
        </p:spPr>
        <p:txBody>
          <a:bodyPr lIns="95537" tIns="95537" rIns="95537" bIns="95537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1966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79769" y="4715909"/>
            <a:ext cx="5438139" cy="4467701"/>
          </a:xfrm>
          <a:prstGeom prst="rect">
            <a:avLst/>
          </a:prstGeom>
        </p:spPr>
        <p:txBody>
          <a:bodyPr lIns="95537" tIns="95537" rIns="95537" bIns="95537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7241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79769" y="4715909"/>
            <a:ext cx="5438139" cy="4467701"/>
          </a:xfrm>
          <a:prstGeom prst="rect">
            <a:avLst/>
          </a:prstGeom>
        </p:spPr>
        <p:txBody>
          <a:bodyPr lIns="95537" tIns="95537" rIns="95537" bIns="95537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1627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79769" y="4715909"/>
            <a:ext cx="5438139" cy="4467701"/>
          </a:xfrm>
          <a:prstGeom prst="rect">
            <a:avLst/>
          </a:prstGeom>
        </p:spPr>
        <p:txBody>
          <a:bodyPr lIns="95537" tIns="95537" rIns="95537" bIns="95537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9249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79769" y="4715909"/>
            <a:ext cx="5438139" cy="4467701"/>
          </a:xfrm>
          <a:prstGeom prst="rect">
            <a:avLst/>
          </a:prstGeom>
        </p:spPr>
        <p:txBody>
          <a:bodyPr lIns="95537" tIns="95537" rIns="95537" bIns="95537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7084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79769" y="4715909"/>
            <a:ext cx="5438139" cy="4467701"/>
          </a:xfrm>
          <a:prstGeom prst="rect">
            <a:avLst/>
          </a:prstGeom>
        </p:spPr>
        <p:txBody>
          <a:bodyPr lIns="95537" tIns="95537" rIns="95537" bIns="95537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1911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79769" y="4715909"/>
            <a:ext cx="5438139" cy="4467701"/>
          </a:xfrm>
          <a:prstGeom prst="rect">
            <a:avLst/>
          </a:prstGeom>
        </p:spPr>
        <p:txBody>
          <a:bodyPr lIns="95537" tIns="95537" rIns="95537" bIns="95537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245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822435" y="1393794"/>
            <a:ext cx="7772400" cy="223717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безопасности общеобразовательных учреждений (ОУ) в условиях чрезвычайных ситуаций</a:t>
            </a:r>
            <a:endParaRPr lang="en" sz="2800" dirty="0"/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2214000" y="563550"/>
            <a:ext cx="6244199" cy="409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ФГБОУ ВПО «Удмуртский государственный университет»</a:t>
            </a:r>
          </a:p>
          <a:p>
            <a:pPr algn="l">
              <a:spcBef>
                <a:spcPts val="0"/>
              </a:spcBef>
              <a:buNone/>
            </a:pPr>
            <a:endParaRPr/>
          </a:p>
        </p:txBody>
      </p:sp>
      <p:pic>
        <p:nvPicPr>
          <p:cNvPr id="32" name="Shape 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100" y="51299"/>
            <a:ext cx="1433774" cy="143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3427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dirty="0"/>
              <a:t>Первоочередные угрозы и основные регламенты</a:t>
            </a:r>
            <a:endParaRPr lang="en" sz="2800"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14300" lvl="0">
              <a:buClr>
                <a:srgbClr val="000000"/>
              </a:buClr>
            </a:pPr>
            <a:endParaRPr lang="ru-RU" sz="1800" dirty="0"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1800" dirty="0"/>
              <a:t>Пожар </a:t>
            </a:r>
          </a:p>
          <a:p>
            <a:pPr marL="114300">
              <a:buClr>
                <a:srgbClr val="000000"/>
              </a:buClr>
            </a:pPr>
            <a:r>
              <a:rPr lang="ru-RU" sz="1200" dirty="0"/>
              <a:t>       ФЗ-123 «Технический регламент о требованиях пожарной безопасности»;</a:t>
            </a:r>
          </a:p>
          <a:p>
            <a:pPr marL="114300">
              <a:buClr>
                <a:srgbClr val="000000"/>
              </a:buClr>
            </a:pPr>
            <a:r>
              <a:rPr lang="ru-RU" sz="1200" dirty="0"/>
              <a:t>         СП 1.13130.2020, СП 1.13130.2013</a:t>
            </a:r>
          </a:p>
          <a:p>
            <a:pPr marL="114300">
              <a:buClr>
                <a:srgbClr val="000000"/>
              </a:buClr>
            </a:pPr>
            <a:endParaRPr lang="ru-RU" sz="1200" dirty="0"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1800" dirty="0"/>
              <a:t>Противоправные действия</a:t>
            </a:r>
          </a:p>
          <a:p>
            <a:pPr marL="114300">
              <a:buClr>
                <a:srgbClr val="000000"/>
              </a:buClr>
            </a:pPr>
            <a:r>
              <a:rPr lang="ru-RU" sz="1200" dirty="0"/>
              <a:t>       Требования к антитеррористической защищенности объектов (территорий) Министерства науки и высшего образования Российской Федерации и подведомственных ему организаций, объектов (территорий), относящихся к сфере деятельности Министерства науки и высшего образования Российской Федерации.  Постановление Правительства РФ от 07.11.2019 N 1421 (ред. от 29.03.2021)</a:t>
            </a:r>
          </a:p>
          <a:p>
            <a:pPr marL="114300">
              <a:buClr>
                <a:srgbClr val="000000"/>
              </a:buClr>
            </a:pPr>
            <a:endParaRPr lang="ru-RU" sz="1200" dirty="0"/>
          </a:p>
          <a:p>
            <a:pPr marL="457200" lvl="0" indent="-342900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Информационные угрозы</a:t>
            </a:r>
          </a:p>
          <a:p>
            <a:pPr marL="114300" lvl="0">
              <a:buClr>
                <a:srgbClr val="000000"/>
              </a:buClr>
            </a:pPr>
            <a:r>
              <a:rPr lang="ru-RU" sz="1800" dirty="0"/>
              <a:t>	</a:t>
            </a:r>
            <a:r>
              <a:rPr lang="ru-RU" sz="1200" dirty="0"/>
              <a:t>Федеральный закон от 29.12.2010 г. № 436-ФЗ «О защите детей от информации, причиняющей вред их здоровью и развитию»</a:t>
            </a:r>
          </a:p>
        </p:txBody>
      </p:sp>
    </p:spTree>
    <p:extLst>
      <p:ext uri="{BB962C8B-B14F-4D97-AF65-F5344CB8AC3E}">
        <p14:creationId xmlns:p14="http://schemas.microsoft.com/office/powerpoint/2010/main" val="3511573237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3427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dirty="0"/>
              <a:t>Профилактика и ликвидация угроз ЧС  в  ОУ</a:t>
            </a:r>
            <a:endParaRPr lang="en" sz="2800"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358326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14300" lvl="0">
              <a:buClr>
                <a:srgbClr val="000000"/>
              </a:buClr>
            </a:pPr>
            <a:endParaRPr lang="ru-RU" sz="1800" dirty="0"/>
          </a:p>
          <a:p>
            <a:pPr marL="400050" lvl="0" indent="-285750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ru-RU" sz="1800" dirty="0"/>
              <a:t>С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формирована единая государственная система, объединяющая органы исполнительной власти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УР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местного самоуправления, а также организации (МЧС, МВД,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Росгвардии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800" dirty="0"/>
          </a:p>
          <a:p>
            <a:pPr marL="114300">
              <a:buClr>
                <a:srgbClr val="000000"/>
              </a:buClr>
            </a:pPr>
            <a:r>
              <a:rPr lang="ru-RU" sz="1200" dirty="0"/>
              <a:t>       </a:t>
            </a:r>
          </a:p>
          <a:p>
            <a:pPr marL="457200" indent="-342900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ru-RU" sz="1800" dirty="0"/>
              <a:t>Мероприятия по управлению и повышению эффективности защиты ОУ</a:t>
            </a:r>
            <a:endParaRPr lang="en-US" sz="1800" dirty="0"/>
          </a:p>
          <a:p>
            <a:pPr marL="4572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Осуществление пожарного надзора</a:t>
            </a:r>
          </a:p>
          <a:p>
            <a:pPr marL="4000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 Совершенствование знаний и практических навыков</a:t>
            </a:r>
          </a:p>
          <a:p>
            <a:pPr marL="4572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Оценка реальности планов</a:t>
            </a:r>
          </a:p>
          <a:p>
            <a:pPr marL="4572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Отработка вопросов взаимодействия</a:t>
            </a:r>
          </a:p>
          <a:p>
            <a:pPr marL="4572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Осуществление мер пожарной безопасности</a:t>
            </a:r>
          </a:p>
          <a:p>
            <a:pPr marL="4572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Совершенствование системы обучения</a:t>
            </a:r>
          </a:p>
          <a:p>
            <a:pPr marL="4572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Совершенствование приемов и способов эвакуации</a:t>
            </a:r>
          </a:p>
          <a:p>
            <a:pPr marL="4572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Накопление резервов для ликвидации ЧС</a:t>
            </a:r>
          </a:p>
        </p:txBody>
      </p:sp>
    </p:spTree>
    <p:extLst>
      <p:ext uri="{BB962C8B-B14F-4D97-AF65-F5344CB8AC3E}">
        <p14:creationId xmlns:p14="http://schemas.microsoft.com/office/powerpoint/2010/main" val="2521997387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3427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dirty="0"/>
              <a:t>Мероприятия по улучшению состояния </a:t>
            </a:r>
            <a:r>
              <a:rPr lang="ru-RU" sz="2800" dirty="0" smtClean="0"/>
              <a:t>систем </a:t>
            </a:r>
            <a:r>
              <a:rPr lang="ru-RU" sz="2800" dirty="0"/>
              <a:t>защиты ОУ</a:t>
            </a:r>
            <a:endParaRPr lang="en" sz="2800"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14300" lvl="0">
              <a:buClr>
                <a:srgbClr val="000000"/>
              </a:buClr>
            </a:pPr>
            <a:endParaRPr lang="ru-RU" sz="1800" dirty="0"/>
          </a:p>
          <a:p>
            <a:pPr marL="400050" lvl="0" indent="-285750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ru-RU" sz="1800" dirty="0"/>
              <a:t>Привлечение специализированных подразделений для физической охраны объекта, территории, защиты персонала и обучающихся</a:t>
            </a:r>
          </a:p>
          <a:p>
            <a:pPr marL="400050" lvl="0" indent="-285750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ru-RU" sz="1800" dirty="0"/>
              <a:t>Организация пропускного режима</a:t>
            </a:r>
          </a:p>
          <a:p>
            <a:pPr marL="400050" lvl="0" indent="-285750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ru-RU" sz="1800" dirty="0"/>
              <a:t>Обеспечение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инженерно-технической укрепленности (ограждений, решеток и т.д.) </a:t>
            </a:r>
          </a:p>
          <a:p>
            <a:pPr marL="400050" lvl="0" indent="-285750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</a:rPr>
              <a:t>Модернизация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инженерно-технического оборудования (охранная сигнализация;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тревожно-вызывная сигнализация; телевизионное видеонаблюдение; пожарная сигнализация; радиационный и химический контроль и т.д.)</a:t>
            </a:r>
            <a:endParaRPr lang="ru-RU" sz="1800" dirty="0"/>
          </a:p>
          <a:p>
            <a:pPr marL="114300">
              <a:buClr>
                <a:srgbClr val="000000"/>
              </a:buClr>
            </a:pPr>
            <a:r>
              <a:rPr lang="ru-RU" sz="1200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815115485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3427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dirty="0" smtClean="0"/>
              <a:t>Модернизация систем </a:t>
            </a:r>
            <a:r>
              <a:rPr lang="ru-RU" sz="2800" dirty="0"/>
              <a:t>обеспечения безопасности </a:t>
            </a:r>
            <a:r>
              <a:rPr lang="ru-RU" sz="2800" dirty="0" smtClean="0"/>
              <a:t>ОУ предполагает -</a:t>
            </a:r>
            <a:endParaRPr lang="en" sz="2800"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358326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14300" lvl="0" algn="ctr">
              <a:lnSpc>
                <a:spcPct val="150000"/>
              </a:lnSpc>
              <a:buClr>
                <a:srgbClr val="000000"/>
              </a:buClr>
            </a:pPr>
            <a:endParaRPr lang="ru-RU" sz="2000" i="1" dirty="0" smtClean="0"/>
          </a:p>
          <a:p>
            <a:pPr marL="114300" lvl="0" algn="ctr">
              <a:lnSpc>
                <a:spcPct val="150000"/>
              </a:lnSpc>
              <a:buClr>
                <a:srgbClr val="000000"/>
              </a:buClr>
            </a:pPr>
            <a:r>
              <a:rPr lang="ru-RU" sz="2400" b="1" i="1" dirty="0" smtClean="0"/>
              <a:t>Создание </a:t>
            </a:r>
            <a:r>
              <a:rPr lang="ru-RU" sz="2400" b="1" i="1" dirty="0"/>
              <a:t>Федеральной инновационной площадки «Центр компетенций по </a:t>
            </a:r>
            <a:r>
              <a:rPr lang="ru-RU" sz="2400" b="1" i="1" dirty="0" smtClean="0"/>
              <a:t>техническим системам обеспечения безопасности образовательных учреждений»</a:t>
            </a:r>
          </a:p>
          <a:p>
            <a:pPr marL="114300" lvl="0" algn="ctr">
              <a:lnSpc>
                <a:spcPct val="150000"/>
              </a:lnSpc>
              <a:buClr>
                <a:srgbClr val="000000"/>
              </a:buClr>
            </a:pPr>
            <a:endParaRPr lang="ru-RU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77161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3427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dirty="0" smtClean="0"/>
              <a:t>Основные задачи Центра компетенций</a:t>
            </a:r>
            <a:endParaRPr lang="en" sz="2800"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358326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429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ru-RU" sz="2000" dirty="0" smtClean="0">
              <a:latin typeface="+mn-lt"/>
              <a:ea typeface="Calibri" panose="020F0502020204030204" pitchFamily="34" charset="0"/>
            </a:endParaRPr>
          </a:p>
          <a:p>
            <a:pPr marL="457200" indent="-3429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+mn-lt"/>
                <a:ea typeface="Calibri" panose="020F0502020204030204" pitchFamily="34" charset="0"/>
              </a:rPr>
              <a:t>Подготовка </a:t>
            </a:r>
            <a:r>
              <a:rPr lang="ru-RU" sz="2000" dirty="0">
                <a:latin typeface="+mn-lt"/>
                <a:ea typeface="Calibri" panose="020F0502020204030204" pitchFamily="34" charset="0"/>
              </a:rPr>
              <a:t>и переподготовка </a:t>
            </a:r>
            <a:r>
              <a:rPr lang="ru-RU" sz="2000" dirty="0" smtClean="0">
                <a:latin typeface="+mn-lt"/>
                <a:ea typeface="Calibri" panose="020F0502020204030204" pitchFamily="34" charset="0"/>
              </a:rPr>
              <a:t>в области инженерно-технических систем </a:t>
            </a:r>
            <a:r>
              <a:rPr lang="ru-RU" sz="2000" dirty="0">
                <a:ea typeface="Calibri" panose="020F0502020204030204" pitchFamily="34" charset="0"/>
              </a:rPr>
              <a:t>лиц, ответственных за безопасность ОУ </a:t>
            </a:r>
            <a:endParaRPr lang="ru-RU" sz="2000" dirty="0">
              <a:effectLst/>
              <a:latin typeface="+mn-lt"/>
              <a:ea typeface="Calibri" panose="020F0502020204030204" pitchFamily="34" charset="0"/>
            </a:endParaRPr>
          </a:p>
          <a:p>
            <a:pPr marL="457200" indent="-3429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latin typeface="+mn-lt"/>
              </a:rPr>
              <a:t>Инновационный подход к модернизации </a:t>
            </a:r>
            <a:r>
              <a:rPr lang="ru-RU" sz="2000" dirty="0" smtClean="0">
                <a:latin typeface="+mn-lt"/>
              </a:rPr>
              <a:t>и созданию инженерно-технических </a:t>
            </a:r>
            <a:r>
              <a:rPr lang="ru-RU" sz="2000" dirty="0">
                <a:latin typeface="+mn-lt"/>
              </a:rPr>
              <a:t>средств защиты ОУ </a:t>
            </a:r>
            <a:r>
              <a:rPr lang="ru-RU" sz="2000" dirty="0">
                <a:effectLst/>
                <a:latin typeface="+mn-lt"/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667607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3427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ru-RU" sz="2800" dirty="0"/>
              <a:t>Центр компетенций </a:t>
            </a:r>
            <a:r>
              <a:rPr lang="ru-RU" sz="2800" dirty="0" smtClean="0"/>
              <a:t>по техническим системам обеспечения безопасности  ОУ</a:t>
            </a:r>
            <a:endParaRPr lang="en" sz="2800"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358326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14300" algn="just">
              <a:lnSpc>
                <a:spcPct val="150000"/>
              </a:lnSpc>
              <a:buClr>
                <a:srgbClr val="000000"/>
              </a:buClr>
            </a:pPr>
            <a:r>
              <a:rPr lang="ru-RU" sz="1600" dirty="0" smtClean="0"/>
              <a:t>	Центр </a:t>
            </a:r>
            <a:r>
              <a:rPr lang="ru-RU" sz="1600" dirty="0"/>
              <a:t>компетенций </a:t>
            </a:r>
            <a:r>
              <a:rPr lang="ru-RU" sz="1600" dirty="0" smtClean="0"/>
              <a:t>призван </a:t>
            </a:r>
            <a:r>
              <a:rPr lang="ru-RU" sz="1600" dirty="0"/>
              <a:t>минимизировать затраты на обеспечение безопасности </a:t>
            </a:r>
            <a:r>
              <a:rPr lang="ru-RU" sz="1600" dirty="0" smtClean="0"/>
              <a:t>ОУ России</a:t>
            </a:r>
            <a:r>
              <a:rPr lang="ru-RU" sz="1600" dirty="0"/>
              <a:t>. Минимизация средств обеспечивается использованием общедоступной цифровой платформы и ее технической реализации в виде программно-аппаратного комплекса (ПАК) обеспечения безопасности людей в </a:t>
            </a:r>
            <a:r>
              <a:rPr lang="ru-RU" sz="1600" dirty="0" smtClean="0"/>
              <a:t>ОУ. </a:t>
            </a:r>
            <a:r>
              <a:rPr lang="ru-RU" sz="1600" dirty="0"/>
              <a:t>Центр компетенций позволит ускорить разработку и тиражирование ПАК, ускорит адаптацию </a:t>
            </a:r>
            <a:r>
              <a:rPr lang="ru-RU" sz="1600" dirty="0" smtClean="0"/>
              <a:t>ПАК, а также других инженерно-технических средств, </a:t>
            </a:r>
            <a:r>
              <a:rPr lang="ru-RU" sz="1600" dirty="0"/>
              <a:t>под условия конкретных образовательных учреждений РФ. Центр компетенций призван обеспечить подготовку и переподготовку сотрудников образовательных учреждений РФ при адаптации и эксплуатации инженерно-технических </a:t>
            </a:r>
            <a:r>
              <a:rPr lang="ru-RU" sz="1600" dirty="0" smtClean="0"/>
              <a:t>средств обеспечения безопасности</a:t>
            </a:r>
            <a:endParaRPr lang="ru-RU" sz="1600" dirty="0"/>
          </a:p>
          <a:p>
            <a:pPr marL="114300" lvl="0" algn="ctr">
              <a:lnSpc>
                <a:spcPct val="150000"/>
              </a:lnSpc>
              <a:buClr>
                <a:srgbClr val="000000"/>
              </a:buClr>
            </a:pPr>
            <a:endParaRPr lang="ru-RU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4179902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342750"/>
            <a:ext cx="8229600" cy="63763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ru-RU" sz="2800" dirty="0"/>
              <a:t>Программно-аппаратный комплекс «</a:t>
            </a:r>
            <a:r>
              <a:rPr lang="ru-RU" sz="2800" dirty="0" err="1"/>
              <a:t>ЗащитаОУ</a:t>
            </a:r>
            <a:r>
              <a:rPr lang="ru-RU" sz="2800" dirty="0"/>
              <a:t>»</a:t>
            </a:r>
            <a:endParaRPr lang="en" sz="2800"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980384"/>
            <a:ext cx="8229600" cy="39454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14300">
              <a:buClr>
                <a:srgbClr val="000000"/>
              </a:buClr>
            </a:pPr>
            <a:r>
              <a:rPr lang="ru-RU" sz="1800" dirty="0"/>
              <a:t>Конечные устройства и        </a:t>
            </a:r>
            <a:r>
              <a:rPr lang="ru-RU" sz="1800" dirty="0" err="1"/>
              <a:t>Интел.управляющее</a:t>
            </a:r>
            <a:r>
              <a:rPr lang="ru-RU" sz="1800" dirty="0"/>
              <a:t>        Мониторы ПИМ ОУ системы                                      устройство                   Исполнительные</a:t>
            </a:r>
          </a:p>
          <a:p>
            <a:pPr marL="114300" lvl="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ru-RU" sz="1800" dirty="0"/>
              <a:t>                                                                                          устройства</a:t>
            </a:r>
            <a:endParaRPr lang="en-US" sz="1800" dirty="0"/>
          </a:p>
          <a:p>
            <a:pPr marL="114300" lvl="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endParaRPr lang="ru-RU" sz="1400" dirty="0"/>
          </a:p>
          <a:p>
            <a:pPr marL="114300" lvl="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ru-RU" sz="1400" dirty="0"/>
              <a:t>Датчики </a:t>
            </a:r>
          </a:p>
          <a:p>
            <a:pPr marL="114300" lvl="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ru-RU" sz="1400" dirty="0"/>
              <a:t>                                                              </a:t>
            </a:r>
          </a:p>
          <a:p>
            <a:pPr marL="114300" lvl="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ru-RU" sz="1400" dirty="0"/>
              <a:t>Видеокамеры</a:t>
            </a:r>
          </a:p>
          <a:p>
            <a:pPr marL="114300" lvl="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ru-RU" sz="1400" dirty="0" smtClean="0"/>
              <a:t>Микрофоны</a:t>
            </a:r>
            <a:endParaRPr lang="ru-RU" sz="1400" dirty="0"/>
          </a:p>
          <a:p>
            <a:pPr marL="114300" lvl="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endParaRPr lang="ru-RU" sz="1400" dirty="0"/>
          </a:p>
          <a:p>
            <a:pPr marL="114300" lvl="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endParaRPr lang="ru-RU" sz="1400" dirty="0"/>
          </a:p>
          <a:p>
            <a:pPr marL="114300" lvl="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ru-RU" sz="1400" dirty="0"/>
              <a:t>Тревожная кнопка                                                </a:t>
            </a:r>
          </a:p>
          <a:p>
            <a:pPr marL="114300" lvl="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endParaRPr lang="ru-RU" sz="1400" dirty="0"/>
          </a:p>
          <a:p>
            <a:pPr marL="114300" lvl="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endParaRPr lang="ru-RU" sz="1400" dirty="0"/>
          </a:p>
          <a:p>
            <a:pPr marL="114300" lvl="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ru-RU" sz="1400" dirty="0"/>
              <a:t>СОУЭ</a:t>
            </a:r>
          </a:p>
          <a:p>
            <a:pPr marL="114300" lvl="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endParaRPr lang="en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9" y="4274064"/>
            <a:ext cx="508546" cy="4417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40" y="1811784"/>
            <a:ext cx="1519730" cy="1231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9248" y="2527344"/>
            <a:ext cx="819109" cy="3537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0406" y="3874300"/>
            <a:ext cx="2567220" cy="653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33" y="2719080"/>
            <a:ext cx="703402" cy="70340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7" y="3375460"/>
            <a:ext cx="552502" cy="5525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/>
          <a:srcRect l="62759" r="3632"/>
          <a:stretch/>
        </p:blipFill>
        <p:spPr>
          <a:xfrm>
            <a:off x="2400382" y="4194981"/>
            <a:ext cx="519955" cy="46384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3884" y="1836595"/>
            <a:ext cx="635068" cy="4716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/>
          <a:srcRect t="12965"/>
          <a:stretch/>
        </p:blipFill>
        <p:spPr>
          <a:xfrm>
            <a:off x="2400382" y="2368230"/>
            <a:ext cx="498033" cy="44621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4922" y="2308312"/>
            <a:ext cx="274187" cy="46893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24177" y="1864319"/>
            <a:ext cx="527667" cy="22414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0599" y="1826736"/>
            <a:ext cx="635068" cy="47163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50892" y="1854460"/>
            <a:ext cx="527667" cy="22414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2707" y="1826736"/>
            <a:ext cx="635068" cy="4716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83000" y="1854460"/>
            <a:ext cx="527667" cy="22414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5" y="2899879"/>
            <a:ext cx="616676" cy="61667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24" y="4290164"/>
            <a:ext cx="471477" cy="40956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90" y="4274997"/>
            <a:ext cx="472935" cy="41082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13" y="2899879"/>
            <a:ext cx="616676" cy="61667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420" y="2711298"/>
            <a:ext cx="703402" cy="70340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68" y="2705663"/>
            <a:ext cx="703402" cy="70340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29" y="3389445"/>
            <a:ext cx="552502" cy="55250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9"/>
          <a:srcRect l="62759" r="3632"/>
          <a:stretch/>
        </p:blipFill>
        <p:spPr>
          <a:xfrm>
            <a:off x="2880143" y="4189504"/>
            <a:ext cx="519955" cy="463848"/>
          </a:xfrm>
          <a:prstGeom prst="rect">
            <a:avLst/>
          </a:prstGeom>
        </p:spPr>
      </p:pic>
      <p:sp>
        <p:nvSpPr>
          <p:cNvPr id="32" name="Правая фигурная скобка 31"/>
          <p:cNvSpPr/>
          <p:nvPr/>
        </p:nvSpPr>
        <p:spPr>
          <a:xfrm>
            <a:off x="3253831" y="1826736"/>
            <a:ext cx="373336" cy="2962352"/>
          </a:xfrm>
          <a:prstGeom prst="rightBrace">
            <a:avLst>
              <a:gd name="adj1" fmla="val 41812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 rot="19828888">
            <a:off x="3681770" y="3040673"/>
            <a:ext cx="441191" cy="204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 rot="662014">
            <a:off x="5503877" y="2639359"/>
            <a:ext cx="774900" cy="21903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 rot="4293787">
            <a:off x="5042397" y="3198514"/>
            <a:ext cx="654113" cy="225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8032714" y="3388479"/>
            <a:ext cx="749889" cy="77469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8004513" y="4198698"/>
            <a:ext cx="749889" cy="77469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9248" y="2854463"/>
            <a:ext cx="819109" cy="35375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9248" y="3181582"/>
            <a:ext cx="819109" cy="35375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42595" y="3540613"/>
            <a:ext cx="721606" cy="77469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41913" y="4316303"/>
            <a:ext cx="721606" cy="774698"/>
          </a:xfrm>
          <a:prstGeom prst="rect">
            <a:avLst/>
          </a:prstGeom>
        </p:spPr>
      </p:pic>
      <p:cxnSp>
        <p:nvCxnSpPr>
          <p:cNvPr id="55" name="Прямая со стрелкой 54"/>
          <p:cNvCxnSpPr/>
          <p:nvPr/>
        </p:nvCxnSpPr>
        <p:spPr>
          <a:xfrm flipH="1">
            <a:off x="4805670" y="4290164"/>
            <a:ext cx="24812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4863519" y="4653352"/>
            <a:ext cx="248128" cy="1583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7676509" y="4639296"/>
            <a:ext cx="355054" cy="1685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7793841" y="4186886"/>
            <a:ext cx="27597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59509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685800" y="2480442"/>
            <a:ext cx="7772400" cy="276422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114300" algn="l"/>
            <a:r>
              <a:rPr lang="ru-RU" sz="1600" b="0" dirty="0"/>
              <a:t/>
            </a:r>
            <a:br>
              <a:rPr lang="ru-RU" sz="1600" b="0" dirty="0"/>
            </a:br>
            <a:r>
              <a:rPr lang="ru-RU" sz="1600" b="0" dirty="0"/>
              <a:t/>
            </a:r>
            <a:br>
              <a:rPr lang="ru-RU" sz="1600" b="0" dirty="0"/>
            </a:br>
            <a:r>
              <a:rPr lang="ru-RU" sz="1600" dirty="0" smtClean="0"/>
              <a:t>Команда </a:t>
            </a:r>
            <a:r>
              <a:rPr lang="ru-RU" sz="1600" dirty="0"/>
              <a:t>исполнителей</a:t>
            </a:r>
            <a:r>
              <a:rPr lang="en" sz="1600" dirty="0"/>
              <a:t> </a:t>
            </a:r>
            <a:br>
              <a:rPr lang="en" sz="1600" dirty="0"/>
            </a:br>
            <a:r>
              <a:rPr lang="ru-RU" sz="1600" b="0" dirty="0" smtClean="0"/>
              <a:t/>
            </a:r>
            <a:br>
              <a:rPr lang="ru-RU" sz="1600" b="0" dirty="0" smtClean="0"/>
            </a:br>
            <a:r>
              <a:rPr lang="ru-RU" sz="1800" b="0" dirty="0" smtClean="0"/>
              <a:t>Преподаватели</a:t>
            </a:r>
            <a:r>
              <a:rPr lang="ru-RU" sz="1800" b="0" dirty="0"/>
              <a:t>, сотрудники, аспиранты и магистранты ФГБОУ ВО «</a:t>
            </a:r>
            <a:r>
              <a:rPr lang="ru-RU" sz="1800" b="0" dirty="0" err="1"/>
              <a:t>УдГУ</a:t>
            </a:r>
            <a:r>
              <a:rPr lang="ru-RU" sz="1800" b="0" dirty="0" smtClean="0"/>
              <a:t>»</a:t>
            </a:r>
            <a:r>
              <a:rPr lang="ru-RU" sz="1800" b="0" dirty="0"/>
              <a:t/>
            </a:r>
            <a:br>
              <a:rPr lang="ru-RU" sz="1800" b="0" dirty="0"/>
            </a:br>
            <a:r>
              <a:rPr lang="ru-RU" sz="1800" b="0" dirty="0" smtClean="0"/>
              <a:t>Специалисты УР</a:t>
            </a:r>
            <a:r>
              <a:rPr lang="ru-RU" sz="1800" b="0" dirty="0"/>
              <a:t/>
            </a:r>
            <a:br>
              <a:rPr lang="ru-RU" sz="1800" b="0" dirty="0"/>
            </a:br>
            <a:r>
              <a:rPr lang="ru-RU" sz="1800" b="0" dirty="0" smtClean="0"/>
              <a:t>Специалисты </a:t>
            </a:r>
            <a:r>
              <a:rPr lang="ru-RU" sz="1800" b="0" dirty="0"/>
              <a:t>ФГБОУ ВО «Академия гражданской защиты МЧС России», ФГБОУ ВО «Академия Государственной противопожарной службы МЧС России», Международной ассоциацию пожарной, промышленной и экологической безопасности.</a:t>
            </a:r>
            <a:r>
              <a:rPr lang="ru-RU" sz="1600" b="0" dirty="0"/>
              <a:t/>
            </a:r>
            <a:br>
              <a:rPr lang="ru-RU" sz="1600" b="0" dirty="0"/>
            </a:br>
            <a:r>
              <a:rPr lang="ru-RU" sz="1600" b="0" dirty="0"/>
              <a:t/>
            </a:r>
            <a:br>
              <a:rPr lang="ru-RU" sz="1600" b="0" dirty="0"/>
            </a:br>
            <a:endParaRPr lang="en" sz="1600" b="0" dirty="0"/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2214000" y="563550"/>
            <a:ext cx="6244199" cy="409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ФГБОУ ВПО «Удмуртский государственный университет»</a:t>
            </a:r>
          </a:p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100" y="51299"/>
            <a:ext cx="1433774" cy="143372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1713874" y="972748"/>
            <a:ext cx="6660766" cy="12659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 dirty="0">
                <a:solidFill>
                  <a:schemeClr val="dk1"/>
                </a:solidFill>
              </a:rPr>
              <a:t>Спасибо за внимание!</a:t>
            </a:r>
            <a:endParaRPr lang="ru-RU" sz="3000" b="1" dirty="0">
              <a:solidFill>
                <a:schemeClr val="dk1"/>
              </a:solidFill>
            </a:endParaRPr>
          </a:p>
          <a:p>
            <a:pPr lvl="0" algn="ctr"/>
            <a:endParaRPr lang="ru-RU" sz="2000" dirty="0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-КС(211117).pot [Режим совместимости]" id="{8FFDF739-F0B1-4B98-979A-D476184864DB}" vid="{B43FBB73-9262-4038-8845-EDCF1F09B3A9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1599</TotalTime>
  <Words>316</Words>
  <Application>Microsoft Office PowerPoint</Application>
  <PresentationFormat>Экран (16:9)</PresentationFormat>
  <Paragraphs>59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light-gradient</vt:lpstr>
      <vt:lpstr>Обеспечение безопасности общеобразовательных учреждений (ОУ) в условиях чрезвычайных ситуаций</vt:lpstr>
      <vt:lpstr>Первоочередные угрозы и основные регламенты</vt:lpstr>
      <vt:lpstr>Профилактика и ликвидация угроз ЧС  в  ОУ</vt:lpstr>
      <vt:lpstr>Мероприятия по улучшению состояния систем защиты ОУ</vt:lpstr>
      <vt:lpstr>Модернизация систем обеспечения безопасности ОУ предполагает -</vt:lpstr>
      <vt:lpstr>Основные задачи Центра компетенций</vt:lpstr>
      <vt:lpstr>Центр компетенций по техническим системам обеспечения безопасности  ОУ</vt:lpstr>
      <vt:lpstr>Программно-аппаратный комплекс «ЗащитаОУ»</vt:lpstr>
      <vt:lpstr>  Команда исполнителей   Преподаватели, сотрудники, аспиранты и магистранты ФГБОУ ВО «УдГУ» Специалисты УР Специалисты ФГБОУ ВО «Академия гражданской защиты МЧС России», ФГБОУ ВО «Академия Государственной противопожарной службы МЧС России», Международной ассоциацию пожарной, промышленной и экологической безопасности.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и создание промышленного образца беспроводной системы динамического управления эвакуацией людей из зданий.</dc:title>
  <dc:creator>KolodkinVM</dc:creator>
  <cp:lastModifiedBy>admin</cp:lastModifiedBy>
  <cp:revision>82</cp:revision>
  <cp:lastPrinted>2022-03-25T08:04:48Z</cp:lastPrinted>
  <dcterms:modified xsi:type="dcterms:W3CDTF">2022-03-25T13:31:47Z</dcterms:modified>
</cp:coreProperties>
</file>