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258" r:id="rId5"/>
    <p:sldId id="26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7.744793301241211E-2"/>
          <c:y val="2.2367539674007448E-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441205214486526E-2"/>
          <c:y val="0.1059540060279039"/>
          <c:w val="0.43791991567791905"/>
          <c:h val="0.608809747363885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Вопросы родителей</c:v>
                </c:pt>
              </c:strCache>
            </c:strRef>
          </c:tx>
          <c:cat>
            <c:strRef>
              <c:f>Лист1!$A$2:$A$19</c:f>
              <c:strCache>
                <c:ptCount val="18"/>
                <c:pt idx="0">
                  <c:v>Комплексы из-за внешности</c:v>
                </c:pt>
                <c:pt idx="1">
                  <c:v>Материальная зависимость ребенка</c:v>
                </c:pt>
                <c:pt idx="2">
                  <c:v>Правонарушения</c:v>
                </c:pt>
                <c:pt idx="3">
                  <c:v>Взаимодействие и общение  с подростками</c:v>
                </c:pt>
                <c:pt idx="4">
                  <c:v>О необходимости доп. образование</c:v>
                </c:pt>
                <c:pt idx="5">
                  <c:v>Девиантное поведение</c:v>
                </c:pt>
                <c:pt idx="6">
                  <c:v>Трудности общения со сверстниками</c:v>
                </c:pt>
                <c:pt idx="7">
                  <c:v>Борьба с детской ложью</c:v>
                </c:pt>
                <c:pt idx="8">
                  <c:v>Пропаганда здорового образа жизни</c:v>
                </c:pt>
                <c:pt idx="9">
                  <c:v>О вреде алкоголя и табака и профилактике алкогольной и никотоновой  зависимости</c:v>
                </c:pt>
                <c:pt idx="10">
                  <c:v>О необходимости помощь логопеда</c:v>
                </c:pt>
                <c:pt idx="11">
                  <c:v>Психологическая помощь детям с зависимостями</c:v>
                </c:pt>
                <c:pt idx="12">
                  <c:v>Кризисные ситуации в семье</c:v>
                </c:pt>
                <c:pt idx="13">
                  <c:v>Нарушение-детско-родительских отношений</c:v>
                </c:pt>
                <c:pt idx="14">
                  <c:v>Половое воспитание</c:v>
                </c:pt>
                <c:pt idx="15">
                  <c:v>Компьютерная зависимость</c:v>
                </c:pt>
                <c:pt idx="16">
                  <c:v>Нежелание учиться, потеря интереса к обучению, трудности в обучении</c:v>
                </c:pt>
                <c:pt idx="17">
                  <c:v>Вопросы о противодействии дурному влиянию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11</c:v>
                </c:pt>
                <c:pt idx="4">
                  <c:v>3</c:v>
                </c:pt>
                <c:pt idx="5">
                  <c:v>6</c:v>
                </c:pt>
                <c:pt idx="6">
                  <c:v>5</c:v>
                </c:pt>
                <c:pt idx="7">
                  <c:v>5</c:v>
                </c:pt>
                <c:pt idx="8">
                  <c:v>2</c:v>
                </c:pt>
                <c:pt idx="9">
                  <c:v>18</c:v>
                </c:pt>
                <c:pt idx="10">
                  <c:v>2</c:v>
                </c:pt>
                <c:pt idx="11">
                  <c:v>2</c:v>
                </c:pt>
                <c:pt idx="12">
                  <c:v>8</c:v>
                </c:pt>
                <c:pt idx="13">
                  <c:v>4</c:v>
                </c:pt>
                <c:pt idx="14">
                  <c:v>2</c:v>
                </c:pt>
                <c:pt idx="15">
                  <c:v>6</c:v>
                </c:pt>
                <c:pt idx="16">
                  <c:v>10</c:v>
                </c:pt>
                <c:pt idx="1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16-435F-8D26-985A34CBF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65225026786101"/>
          <c:y val="2.7225493463689226E-2"/>
          <c:w val="0.50977504382752203"/>
          <c:h val="0.9446091175054623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0.01635</cdr:x>
      <cdr:y>0.85864</cdr:y>
    </cdr:from>
    <cdr:to>
      <cdr:x>0.85115</cdr:x>
      <cdr:y>1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5559D242-3ED0-442F-82CF-C3CACC11634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59102" y="4153173"/>
          <a:ext cx="8122374" cy="683747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90226F-FE55-4690-906D-DA2FD1B7F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EE7E7A-D1A3-4D84-A8DA-39A4BC7DB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4B7B6F-B42F-4785-BF08-1E0A30B59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3C14-746D-4088-B40F-03705EFA7E86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20356E-E9C9-4BCC-8C2C-66297636A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A3C3B4-91AF-45BA-A68F-89DAEE1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1F91-F792-4430-B2F7-3AF375F98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30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B1C5C-CD6D-4874-A955-74DA41F83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02BDB8-6F6B-4EE8-A7FA-B22AA2F97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EE2B7-0772-45E0-8615-A0758C9D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3C14-746D-4088-B40F-03705EFA7E86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63FD69-54A6-4D0E-8DAD-9514DEEC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FEAE4A-8547-4635-B8E9-87F70EB9B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1F91-F792-4430-B2F7-3AF375F98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6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7A51B1-8B46-46E5-9B08-DBD34427B1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038171-925B-4026-9A47-104D26B1B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507353-3BD4-4FB3-B01B-8515DBE5E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3C14-746D-4088-B40F-03705EFA7E86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D21321-B689-4C34-A961-C77806424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BCCA10-A47F-43B3-B4B8-5221AF88B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1F91-F792-4430-B2F7-3AF375F98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962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452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23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269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094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488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02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904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09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9D8E1-A507-4079-A492-363A64C87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4602B7-07E2-4D09-B0DB-5BF27C6EA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2C0ED3-C1B9-4075-8D9E-8FBA9D5B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3C14-746D-4088-B40F-03705EFA7E86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DCBCA3-F8AA-4D5D-9C43-836149AC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F1C9E8-CB5A-4369-948D-D36728C7D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1F91-F792-4430-B2F7-3AF375F98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270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37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326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26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A36EA-5A46-4852-AD92-7FBEC0E21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E7DF34-E657-4092-822F-DED32F7F6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E79B9C-033F-4EF1-A92A-582C52523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3C14-746D-4088-B40F-03705EFA7E86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DBE58-548E-48C0-BFBD-134934E91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DE65A0-5EE6-411C-8DD5-248957BDC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1F91-F792-4430-B2F7-3AF375F98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55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4A712-3155-405C-B217-876CDEF7B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F040C2-3CDC-4876-BADE-1571859E0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F92AA7-7F62-4B2F-8C26-7FB6B9F1B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8A3C3C-F638-4924-AE66-3216F852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3C14-746D-4088-B40F-03705EFA7E86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648DFA-88B3-4663-8ED3-DBDF016F0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30B103-5B3F-4884-B10F-C9CB9320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1F91-F792-4430-B2F7-3AF375F98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47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94C61-2C0F-4100-B4F8-0A7AFA53E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AAEBE8-72DA-4B46-A9CB-0752CA15A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6DA269-B1FD-40E5-861C-16AF783E3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0989BB-80CA-461C-BABD-53F5FC330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7D5AF9-FA6B-4D7B-95CD-BA5D6621C1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9CEA1-1D22-46F5-92A0-5A1BF6354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3C14-746D-4088-B40F-03705EFA7E86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9CF2D78-F4EE-48B4-A61C-F41643CAE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5CAF0A-6127-4ED9-9F7E-A1294DF8C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1F91-F792-4430-B2F7-3AF375F98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74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C4D9B7-1D9B-4FD8-A4D2-75CF8646C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524384-523A-461C-99E5-4F223785C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3C14-746D-4088-B40F-03705EFA7E86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BF3FEE-6E5B-48D9-B028-7037E2CE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9214A5-A6E2-42BB-BC1D-B2EFAEA5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1F91-F792-4430-B2F7-3AF375F98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79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F0D6CE9-F5C6-4A61-BB49-0E85B84E1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3C14-746D-4088-B40F-03705EFA7E86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4A59FD-1AE0-44A3-B252-B74053287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9B2C2B-9415-496E-986F-00792F37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1F91-F792-4430-B2F7-3AF375F98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705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FEEE6F-1C73-4648-BD42-335D17C0A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CD7C52-C573-45BC-BD51-3165BFC92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A86851-BBD0-470C-8D89-49FD8C40B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5829FA-7C1A-4D98-B06C-EE5FE0FFD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3C14-746D-4088-B40F-03705EFA7E86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A87E93-23C4-4886-8DE8-6B59CB8AD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0DC18C-082B-4AA4-8027-F22E07EA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1F91-F792-4430-B2F7-3AF375F98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0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CFE52-D888-4F3F-9A71-632999A72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8F8135-D808-4139-9192-9E50CE44C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ACCD1D-B032-431B-8AE0-D727A228E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4D0AE5-DF60-4712-8CB2-B7D57038A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3C14-746D-4088-B40F-03705EFA7E86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47898F-F86B-4D18-BEA2-59FCB45A8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6E091E-A9A6-4058-9E5C-4D319BF0B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1F91-F792-4430-B2F7-3AF375F98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51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0AEEB-24DA-4924-A4DD-CBE7D7A31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00C044-431B-49E0-8358-9FF652E79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7C54FE-E2B0-42C1-ABEA-663B0B3BA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3C14-746D-4088-B40F-03705EFA7E86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62BB75-1403-4D75-83D6-9A0FD5B24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B307CD-D626-4D40-B828-C307DFF73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F1F91-F792-4430-B2F7-3AF375F98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65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36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58189-96EC-4D26-B192-711636E18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7" y="1655286"/>
            <a:ext cx="5171391" cy="2610042"/>
          </a:xfrm>
        </p:spPr>
        <p:txBody>
          <a:bodyPr>
            <a:normAutofit/>
          </a:bodyPr>
          <a:lstStyle/>
          <a:p>
            <a:pPr algn="l"/>
            <a:br>
              <a:rPr lang="ru-RU" sz="2600" dirty="0"/>
            </a:b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  <a:latin typeface="Arial Nova Cond" panose="020B0604020202020204" pitchFamily="34" charset="0"/>
              </a:rPr>
              <a:t>РОДИТЕЛЬСТВО И ДЕТСТВО В СОВРЕМЕННОМ МИРЕ: ПРОБЛЕМЫ И РЕШЕНИЯ</a:t>
            </a:r>
            <a:br>
              <a:rPr lang="ru-RU" sz="2600" b="1" dirty="0">
                <a:solidFill>
                  <a:schemeClr val="accent4">
                    <a:lumMod val="50000"/>
                  </a:schemeClr>
                </a:solidFill>
                <a:latin typeface="Arial Nova Cond" panose="020B0604020202020204" pitchFamily="34" charset="0"/>
              </a:rPr>
            </a:br>
            <a:endParaRPr lang="ru-RU" sz="2600" b="1" dirty="0">
              <a:solidFill>
                <a:schemeClr val="accent4">
                  <a:lumMod val="50000"/>
                </a:schemeClr>
              </a:solidFill>
              <a:latin typeface="Arial Nova Cond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365891-6AF9-493D-840E-33C976A55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7" y="4265328"/>
            <a:ext cx="7094159" cy="874097"/>
          </a:xfrm>
        </p:spPr>
        <p:txBody>
          <a:bodyPr>
            <a:normAutofit fontScale="92500"/>
          </a:bodyPr>
          <a:lstStyle/>
          <a:p>
            <a:pPr algn="l"/>
            <a:r>
              <a:rPr lang="ru-RU" b="1" dirty="0"/>
              <a:t>Международный саммит экспертов  ЮФУ и родителей </a:t>
            </a:r>
          </a:p>
          <a:p>
            <a:pPr algn="l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Segoe Script" panose="030B0504020000000003" pitchFamily="66" charset="0"/>
              </a:rPr>
              <a:t>18 марта 2022 года, г.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Segoe Script" panose="030B0504020000000003" pitchFamily="66" charset="0"/>
              </a:rPr>
              <a:t>Ростов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Segoe Script" panose="030B0504020000000003" pitchFamily="66" charset="0"/>
              </a:rPr>
              <a:t>-на-Дону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4312F0-7E06-403A-89D3-4522E02EE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579" y="2697933"/>
            <a:ext cx="5171391" cy="10683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06B8C0-6646-44C2-8344-4C98984DA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878" y="106978"/>
            <a:ext cx="804742" cy="9693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49543F-9B4A-4E5A-84A8-0622EA37F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862" y="125268"/>
            <a:ext cx="1024217" cy="951058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ена, внутренний, человек, кровать&#10;&#10;Автоматически созданное описание">
            <a:extLst>
              <a:ext uri="{FF2B5EF4-FFF2-40B4-BE49-F238E27FC236}">
                <a16:creationId xmlns:a16="http://schemas.microsoft.com/office/drawing/2014/main" id="{BB1268DD-DB8F-4D1E-95DD-E97D90296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83" y="5126438"/>
            <a:ext cx="2047890" cy="136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52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B2EEA-659E-4993-9763-31D66AB66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ru-RU" sz="28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Тема саммита: </a:t>
            </a:r>
            <a:r>
              <a:rPr lang="ru-RU" sz="3200" b="1" dirty="0">
                <a:solidFill>
                  <a:srgbClr val="FFFFFF"/>
                </a:solidFill>
              </a:rPr>
              <a:t>ВЗРОСЛЕЮЩИЙ ПОДРОСТОК: ПРОБЛЕМА ИЛИ ЗАКОНОМЕРНОСТЬ?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0004F6-241B-4DE2-81EC-DE633AB5C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640082"/>
            <a:ext cx="6848715" cy="2909030"/>
          </a:xfrm>
        </p:spPr>
        <p:txBody>
          <a:bodyPr anchor="ctr">
            <a:noAutofit/>
          </a:bodyPr>
          <a:lstStyle/>
          <a:p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Вопросы для обсуждения: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психофизиологические  закономерности взросления подростка;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ценностные ориентации современных подростков и их трансформации;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психолого-педагогические закономерности взросление подростков: внешние и внутренние  проявления;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взрослеющий подросток в новых социально-экономических условиях.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786C7E-7A54-419E-9D77-5CD65AD08E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789"/>
          <a:stretch/>
        </p:blipFill>
        <p:spPr>
          <a:xfrm>
            <a:off x="4654297" y="3861114"/>
            <a:ext cx="6894236" cy="17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15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116631"/>
            <a:ext cx="8449816" cy="772131"/>
          </a:xfrm>
        </p:spPr>
        <p:txBody>
          <a:bodyPr>
            <a:normAutofit/>
          </a:bodyPr>
          <a:lstStyle/>
          <a:p>
            <a:pPr algn="ctr"/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17104315"/>
              </p:ext>
            </p:extLst>
          </p:nvPr>
        </p:nvGraphicFramePr>
        <p:xfrm>
          <a:off x="1760434" y="1290415"/>
          <a:ext cx="9729724" cy="4836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AFA25D-DEAB-4C08-975D-5B305030E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566" y="5524588"/>
            <a:ext cx="1506601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3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A45AD-8F8D-4CAA-A652-64B6DC055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Следующая встреча </a:t>
            </a:r>
            <a:r>
              <a:rPr lang="ru-RU" sz="3400" b="1">
                <a:solidFill>
                  <a:schemeClr val="accent1">
                    <a:lumMod val="75000"/>
                  </a:schemeClr>
                </a:solidFill>
              </a:rPr>
              <a:t>состоится  в апреле 2022</a:t>
            </a:r>
            <a:endParaRPr lang="ru-RU" sz="3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B729CDEA-4320-4A06-A6D4-1223A7300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Благодарим за внимание!!!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Comic Sans MS" panose="030F0702030302020204" pitchFamily="66" charset="0"/>
              </a:rPr>
              <a:t>Ждем вопросы..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1BC10B-5629-4766-B61F-45B44B2BD0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16" r="53263" b="-1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823547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86</Words>
  <Application>Microsoft Office PowerPoint</Application>
  <PresentationFormat>Широкоэкранный</PresentationFormat>
  <Paragraphs>14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4" baseType="lpstr">
      <vt:lpstr>Arial</vt:lpstr>
      <vt:lpstr>Arial Nova Cond</vt:lpstr>
      <vt:lpstr>Calibri</vt:lpstr>
      <vt:lpstr>Calibri Light</vt:lpstr>
      <vt:lpstr>Comic Sans MS</vt:lpstr>
      <vt:lpstr>Monotype Corsiva</vt:lpstr>
      <vt:lpstr>Segoe Script</vt:lpstr>
      <vt:lpstr>Wingdings</vt:lpstr>
      <vt:lpstr>Тема Office</vt:lpstr>
      <vt:lpstr>1_Тема Office</vt:lpstr>
      <vt:lpstr> РОДИТЕЛЬСТВО И ДЕТСТВО В СОВРЕМЕННОМ МИРЕ: ПРОБЛЕМЫ И РЕШЕНИЯ </vt:lpstr>
      <vt:lpstr>Тема саммита: ВЗРОСЛЕЮЩИЙ ПОДРОСТОК: ПРОБЛЕМА ИЛИ ЗАКОНОМЕРНОСТЬ?</vt:lpstr>
      <vt:lpstr>Презентация PowerPoint</vt:lpstr>
      <vt:lpstr>Следующая встреча состоится  в апреле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РОДИТЕЛЬСТВО И ДЕТСТВО В СОВРЕМЕННОМ МИРЕ: ПРОБЛЕМЫ И РЕШЕНИЯ</dc:title>
  <dc:creator>Занина Лариса Витольдовна</dc:creator>
  <cp:lastModifiedBy>Занина Лариса Витольдовна</cp:lastModifiedBy>
  <cp:revision>8</cp:revision>
  <dcterms:created xsi:type="dcterms:W3CDTF">2022-01-25T19:21:52Z</dcterms:created>
  <dcterms:modified xsi:type="dcterms:W3CDTF">2022-03-17T19:41:44Z</dcterms:modified>
</cp:coreProperties>
</file>