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65" r:id="rId4"/>
    <p:sldId id="257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AE0"/>
    <a:srgbClr val="235AB7"/>
    <a:srgbClr val="F1F1F4"/>
    <a:srgbClr val="EDEDF3"/>
    <a:srgbClr val="272E33"/>
    <a:srgbClr val="FCD9FF"/>
    <a:srgbClr val="FFC9F1"/>
    <a:srgbClr val="FFE1F7"/>
    <a:srgbClr val="EE2A7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89" autoAdjust="0"/>
  </p:normalViewPr>
  <p:slideViewPr>
    <p:cSldViewPr snapToGrid="0">
      <p:cViewPr varScale="1">
        <p:scale>
          <a:sx n="88" d="100"/>
          <a:sy n="88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E7BF-C674-41F1-B620-92A0FA24B6C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39F2B-34F5-400C-838E-3E9D728D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39F2B-34F5-400C-838E-3E9D728D8C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39F2B-34F5-400C-838E-3E9D728D8C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6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39F2B-34F5-400C-838E-3E9D728D8C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89600" cy="990600"/>
          </a:xfrm>
          <a:prstGeom prst="rect">
            <a:avLst/>
          </a:prstGeom>
          <a:solidFill>
            <a:srgbClr val="EDE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08" y="332552"/>
            <a:ext cx="998991" cy="318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16" y="407063"/>
            <a:ext cx="492442" cy="244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36" y="403372"/>
            <a:ext cx="1091874" cy="2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7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8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7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C677-D20F-429A-9F62-1F4DC788E074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2EAC-13B3-4B22-83E5-DFC2ED2B6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z@2035.university" TargetMode="External"/><Relationship Id="rId5" Type="http://schemas.openxmlformats.org/officeDocument/2006/relationships/hyperlink" Target="https://digitalskills.center/suz" TargetMode="External"/><Relationship Id="rId4" Type="http://schemas.openxmlformats.org/officeDocument/2006/relationships/hyperlink" Target="digitalskills.center/su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90" y="0"/>
            <a:ext cx="532080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5" y="420123"/>
            <a:ext cx="1971425" cy="62886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781517" y="660522"/>
            <a:ext cx="2318685" cy="314953"/>
            <a:chOff x="8379905" y="614762"/>
            <a:chExt cx="3092305" cy="42003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80" y="622870"/>
              <a:ext cx="833630" cy="41192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905" y="614762"/>
              <a:ext cx="1842130" cy="390361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170287" y="2576284"/>
            <a:ext cx="5296627" cy="2400287"/>
            <a:chOff x="5990498" y="2305836"/>
            <a:chExt cx="5296627" cy="2400287"/>
          </a:xfrm>
        </p:grpSpPr>
        <p:sp>
          <p:nvSpPr>
            <p:cNvPr id="5" name="TextBox 4"/>
            <p:cNvSpPr txBox="1"/>
            <p:nvPr/>
          </p:nvSpPr>
          <p:spPr>
            <a:xfrm>
              <a:off x="5990498" y="2305836"/>
              <a:ext cx="5296627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3600" b="1" dirty="0" smtClean="0">
                  <a:solidFill>
                    <a:srgbClr val="272E33"/>
                  </a:solidFill>
                </a:rPr>
                <a:t>Система сбора данных</a:t>
              </a:r>
              <a:r>
                <a:rPr lang="en-US" sz="3600" b="1" dirty="0" smtClean="0">
                  <a:solidFill>
                    <a:srgbClr val="272E33"/>
                  </a:solidFill>
                </a:rPr>
                <a:t/>
              </a:r>
              <a:br>
                <a:rPr lang="en-US" sz="3600" b="1" dirty="0" smtClean="0">
                  <a:solidFill>
                    <a:srgbClr val="272E33"/>
                  </a:solidFill>
                </a:rPr>
              </a:br>
              <a:r>
                <a:rPr lang="ru-RU" sz="3600" b="1" dirty="0" smtClean="0">
                  <a:solidFill>
                    <a:srgbClr val="272E33"/>
                  </a:solidFill>
                </a:rPr>
                <a:t>и управления знаниями </a:t>
              </a:r>
              <a:endParaRPr lang="ru-RU" sz="3600" b="1" dirty="0">
                <a:solidFill>
                  <a:srgbClr val="272E3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15707" y="3798926"/>
              <a:ext cx="443534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 smtClean="0">
                  <a:solidFill>
                    <a:srgbClr val="272E33"/>
                  </a:solidFill>
                  <a:latin typeface="+mj-lt"/>
                </a:rPr>
                <a:t>Все о кадровом обеспечении</a:t>
              </a:r>
              <a:r>
                <a:rPr lang="en-US" dirty="0" smtClean="0">
                  <a:solidFill>
                    <a:srgbClr val="272E33"/>
                  </a:solidFill>
                  <a:latin typeface="+mj-lt"/>
                </a:rPr>
                <a:t> </a:t>
              </a:r>
              <a:r>
                <a:rPr lang="ru-RU" dirty="0" smtClean="0">
                  <a:solidFill>
                    <a:srgbClr val="272E33"/>
                  </a:solidFill>
                  <a:latin typeface="+mj-lt"/>
                </a:rPr>
                <a:t>цифровой экономики,</a:t>
              </a:r>
              <a:r>
                <a:rPr lang="en-US" dirty="0" smtClean="0">
                  <a:solidFill>
                    <a:srgbClr val="272E33"/>
                  </a:solidFill>
                  <a:latin typeface="+mj-lt"/>
                </a:rPr>
                <a:t> </a:t>
              </a:r>
              <a:r>
                <a:rPr lang="ru-RU" dirty="0" smtClean="0">
                  <a:solidFill>
                    <a:srgbClr val="272E33"/>
                  </a:solidFill>
                  <a:latin typeface="+mj-lt"/>
                </a:rPr>
                <a:t>точные цифры,</a:t>
              </a:r>
              <a:r>
                <a:rPr lang="en-US" dirty="0" smtClean="0">
                  <a:solidFill>
                    <a:srgbClr val="272E33"/>
                  </a:solidFill>
                  <a:latin typeface="+mj-lt"/>
                </a:rPr>
                <a:t> </a:t>
              </a:r>
              <a:r>
                <a:rPr lang="ru-RU" dirty="0" smtClean="0">
                  <a:solidFill>
                    <a:srgbClr val="272E33"/>
                  </a:solidFill>
                  <a:latin typeface="+mj-lt"/>
                </a:rPr>
                <a:t>важные факты, системная аналитика</a:t>
              </a:r>
              <a:endParaRPr lang="ru-RU" dirty="0">
                <a:solidFill>
                  <a:srgbClr val="272E33"/>
                </a:solidFill>
                <a:latin typeface="+mj-lt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053998" y="3775426"/>
              <a:ext cx="0" cy="930697"/>
            </a:xfrm>
            <a:prstGeom prst="line">
              <a:avLst/>
            </a:prstGeom>
            <a:ln w="19050">
              <a:solidFill>
                <a:srgbClr val="272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34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0" y="1009649"/>
            <a:ext cx="12192000" cy="1080000"/>
          </a:xfrm>
          <a:prstGeom prst="rect">
            <a:avLst/>
          </a:prstGeom>
          <a:gradFill flip="none" rotWithShape="1">
            <a:gsLst>
              <a:gs pos="0">
                <a:srgbClr val="235AB7"/>
              </a:gs>
              <a:gs pos="100000">
                <a:srgbClr val="61AAE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345" y="3073989"/>
            <a:ext cx="12167707" cy="3810138"/>
          </a:xfrm>
          <a:prstGeom prst="rect">
            <a:avLst/>
          </a:prstGeom>
          <a:solidFill>
            <a:srgbClr val="F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5655" y="2613242"/>
            <a:ext cx="11551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Система сбора данных и управления знаниями позволяет: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606" y="1359002"/>
            <a:ext cx="11306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ЦЕЛЬ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4948" y="4580346"/>
            <a:ext cx="2389289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ru-RU" sz="1600" dirty="0">
                <a:solidFill>
                  <a:srgbClr val="EE2A7B"/>
                </a:solidFill>
                <a:latin typeface="+mj-lt"/>
              </a:rPr>
              <a:t>Субъектам РФ</a:t>
            </a:r>
            <a:endParaRPr lang="en-US" sz="1600" dirty="0">
              <a:solidFill>
                <a:srgbClr val="EE2A7B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9651" y="4588892"/>
            <a:ext cx="2389289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ru-RU" sz="1600" dirty="0">
                <a:solidFill>
                  <a:srgbClr val="FF3399"/>
                </a:solidFill>
                <a:latin typeface="+mj-lt"/>
              </a:rPr>
              <a:t>Образовательным организациям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12393" y="4580346"/>
            <a:ext cx="2389289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ru-RU" sz="1600" dirty="0">
                <a:solidFill>
                  <a:srgbClr val="FF3399"/>
                </a:solidFill>
                <a:latin typeface="+mj-lt"/>
              </a:rPr>
              <a:t>Работодателям</a:t>
            </a:r>
            <a:endParaRPr lang="ru-RU" sz="1600" dirty="0">
              <a:solidFill>
                <a:srgbClr val="272E33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69892" y="4580346"/>
            <a:ext cx="2389289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ru-RU" sz="1600" dirty="0">
                <a:solidFill>
                  <a:srgbClr val="FF3399"/>
                </a:solidFill>
                <a:latin typeface="+mj-lt"/>
              </a:rPr>
              <a:t>Гражданам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89553" y="1232146"/>
            <a:ext cx="1015738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hevin Pro Medium" pitchFamily="34" charset="0"/>
              </a:rPr>
              <a:t>Объединить усилия заинтересованных сторон, принимать </a:t>
            </a:r>
          </a:p>
          <a:p>
            <a:r>
              <a:rPr lang="ru-RU" sz="2000" dirty="0">
                <a:solidFill>
                  <a:schemeClr val="bg1"/>
                </a:solidFill>
                <a:latin typeface="Chevin Pro Medium" pitchFamily="34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Chevin Pro Medium" pitchFamily="34" charset="0"/>
              </a:rPr>
              <a:t>звешенные </a:t>
            </a:r>
            <a:r>
              <a:rPr lang="ru-RU" sz="2000" dirty="0">
                <a:solidFill>
                  <a:schemeClr val="bg1"/>
                </a:solidFill>
                <a:latin typeface="Chevin Pro Medium" pitchFamily="34" charset="0"/>
              </a:rPr>
              <a:t>решения, оценивать эффективность </a:t>
            </a:r>
            <a:r>
              <a:rPr lang="ru-RU" sz="2000" dirty="0" smtClean="0">
                <a:solidFill>
                  <a:schemeClr val="bg1"/>
                </a:solidFill>
                <a:latin typeface="Chevin Pro Medium" pitchFamily="34" charset="0"/>
              </a:rPr>
              <a:t>реализованных мероприятий</a:t>
            </a:r>
            <a:endParaRPr lang="ru-RU" sz="2000" dirty="0">
              <a:solidFill>
                <a:schemeClr val="bg1"/>
              </a:solidFill>
              <a:latin typeface="Chevin Pro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9704" y="5102139"/>
            <a:ext cx="24135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Сравнить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итоги участия жителей различных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регионов</a:t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в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мероприятиях федерального проекта;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ознакомиться</a:t>
            </a:r>
            <a:r>
              <a:rPr lang="en-US" sz="1200" dirty="0" smtClean="0">
                <a:solidFill>
                  <a:srgbClr val="272E33"/>
                </a:solidFill>
                <a:latin typeface="+mj-lt"/>
              </a:rPr>
              <a:t/>
            </a:r>
            <a:br>
              <a:rPr lang="en-US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с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лучшими практиками подготовки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ИТ-кадров в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России и за рубежом</a:t>
            </a:r>
            <a:endParaRPr lang="en-US" sz="1200" dirty="0">
              <a:solidFill>
                <a:srgbClr val="272E33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96308" y="5102138"/>
            <a:ext cx="24135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Оценить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текущую ситуацию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повысить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качество принимаемых решений в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сфере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подготовки</a:t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ИТ-специалистов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в интересах отраслей и региональных экономик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6675" y="5102139"/>
            <a:ext cx="23850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Получить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актуальную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информацию</a:t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о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количестве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качестве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выпускников в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разрезе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ВУЗов</a:t>
            </a:r>
            <a:r>
              <a:rPr lang="en-US" sz="1200" dirty="0" smtClean="0">
                <a:solidFill>
                  <a:srgbClr val="272E33"/>
                </a:solidFill>
                <a:latin typeface="+mj-lt"/>
              </a:rPr>
              <a:t> </a:t>
            </a:r>
            <a:br>
              <a:rPr lang="en-US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субъектов РФ;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дать обратную связь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о востребованных направлениях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подготовки</a:t>
            </a:r>
            <a:r>
              <a:rPr lang="en-US" sz="1200" dirty="0" smtClean="0">
                <a:solidFill>
                  <a:srgbClr val="272E33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ИТ-специалистов</a:t>
            </a:r>
            <a:endParaRPr lang="ru-RU" sz="1200" dirty="0">
              <a:solidFill>
                <a:srgbClr val="272E33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83699" y="5102139"/>
            <a:ext cx="273685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Подобрать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образовательную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программу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в сфере ИТ, </a:t>
            </a:r>
            <a:endParaRPr lang="en-US" sz="1200" dirty="0" smtClean="0">
              <a:solidFill>
                <a:srgbClr val="272E33"/>
              </a:solidFill>
              <a:latin typeface="+mj-lt"/>
            </a:endParaRPr>
          </a:p>
          <a:p>
            <a:pPr lvl="0">
              <a:defRPr/>
            </a:pP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сориентироваться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в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ситуации</a:t>
            </a:r>
            <a:r>
              <a:rPr lang="en-US" sz="1200" dirty="0" smtClean="0">
                <a:solidFill>
                  <a:srgbClr val="272E33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272E33"/>
                </a:solidFill>
                <a:latin typeface="+mj-lt"/>
              </a:rPr>
              <a:t/>
            </a:r>
            <a:br>
              <a:rPr lang="en-US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на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рынке труда,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пройти</a:t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независимую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оценку компетенций цифровой экономики, </a:t>
            </a: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повысить</a:t>
            </a:r>
            <a:br>
              <a:rPr lang="ru-RU" sz="1200" dirty="0" smtClean="0">
                <a:solidFill>
                  <a:srgbClr val="272E33"/>
                </a:solidFill>
                <a:latin typeface="+mj-lt"/>
              </a:rPr>
            </a:br>
            <a:r>
              <a:rPr lang="ru-RU" sz="1200" dirty="0" smtClean="0">
                <a:solidFill>
                  <a:srgbClr val="272E33"/>
                </a:solidFill>
                <a:latin typeface="+mj-lt"/>
              </a:rPr>
              <a:t>уровень </a:t>
            </a:r>
            <a:r>
              <a:rPr lang="ru-RU" sz="1200" dirty="0">
                <a:solidFill>
                  <a:srgbClr val="272E33"/>
                </a:solidFill>
                <a:latin typeface="+mj-lt"/>
              </a:rPr>
              <a:t>цифровой грамотности</a:t>
            </a:r>
          </a:p>
        </p:txBody>
      </p:sp>
      <p:sp>
        <p:nvSpPr>
          <p:cNvPr id="47" name="Куб 46"/>
          <p:cNvSpPr/>
          <p:nvPr/>
        </p:nvSpPr>
        <p:spPr>
          <a:xfrm>
            <a:off x="9220302" y="3421573"/>
            <a:ext cx="953110" cy="907533"/>
          </a:xfrm>
          <a:prstGeom prst="cube">
            <a:avLst/>
          </a:prstGeom>
          <a:noFill/>
          <a:ln w="12700">
            <a:solidFill>
              <a:srgbClr val="272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" y="3719780"/>
            <a:ext cx="458889" cy="45888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0" y="3703532"/>
            <a:ext cx="493922" cy="49392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E3E6F90-BB4E-FF4C-A49E-4EA56FF9A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26842" y="3735942"/>
            <a:ext cx="471037" cy="47103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26" y="3718850"/>
            <a:ext cx="489352" cy="489352"/>
          </a:xfrm>
          <a:prstGeom prst="rect">
            <a:avLst/>
          </a:prstGeom>
        </p:spPr>
      </p:pic>
      <p:cxnSp>
        <p:nvCxnSpPr>
          <p:cNvPr id="78" name="Прямая соединительная линия 77"/>
          <p:cNvCxnSpPr/>
          <p:nvPr/>
        </p:nvCxnSpPr>
        <p:spPr>
          <a:xfrm flipV="1">
            <a:off x="0" y="2746558"/>
            <a:ext cx="3248025" cy="1781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827583" y="384259"/>
            <a:ext cx="273850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200" dirty="0" smtClean="0">
                <a:solidFill>
                  <a:srgbClr val="272E33"/>
                </a:solidFill>
              </a:rPr>
              <a:t>Зачем нужна Система  </a:t>
            </a:r>
            <a:endParaRPr lang="ru-RU" sz="2200" dirty="0">
              <a:solidFill>
                <a:srgbClr val="272E33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664244" y="30697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Куб 85"/>
          <p:cNvSpPr/>
          <p:nvPr/>
        </p:nvSpPr>
        <p:spPr>
          <a:xfrm>
            <a:off x="6343574" y="3421573"/>
            <a:ext cx="953110" cy="907533"/>
          </a:xfrm>
          <a:prstGeom prst="cube">
            <a:avLst/>
          </a:prstGeom>
          <a:noFill/>
          <a:ln w="12700">
            <a:solidFill>
              <a:srgbClr val="272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Куб 88"/>
          <p:cNvSpPr/>
          <p:nvPr/>
        </p:nvSpPr>
        <p:spPr>
          <a:xfrm>
            <a:off x="3489281" y="3421573"/>
            <a:ext cx="953110" cy="907533"/>
          </a:xfrm>
          <a:prstGeom prst="cube">
            <a:avLst/>
          </a:prstGeom>
          <a:noFill/>
          <a:ln w="12700">
            <a:solidFill>
              <a:srgbClr val="272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Куб 89"/>
          <p:cNvSpPr/>
          <p:nvPr/>
        </p:nvSpPr>
        <p:spPr>
          <a:xfrm>
            <a:off x="731483" y="3421573"/>
            <a:ext cx="953110" cy="907533"/>
          </a:xfrm>
          <a:prstGeom prst="cube">
            <a:avLst/>
          </a:prstGeom>
          <a:noFill/>
          <a:ln w="12700">
            <a:solidFill>
              <a:srgbClr val="272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980302" y="5276228"/>
            <a:ext cx="2572523" cy="799995"/>
          </a:xfrm>
          <a:prstGeom prst="roundRect">
            <a:avLst>
              <a:gd name="adj" fmla="val 5554"/>
            </a:avLst>
          </a:prstGeom>
          <a:solidFill>
            <a:srgbClr val="F1F1F4"/>
          </a:solidFill>
          <a:ln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074545" y="5274978"/>
            <a:ext cx="3177154" cy="799995"/>
          </a:xfrm>
          <a:prstGeom prst="roundRect">
            <a:avLst>
              <a:gd name="adj" fmla="val 5554"/>
            </a:avLst>
          </a:prstGeom>
          <a:solidFill>
            <a:srgbClr val="F1F1F4"/>
          </a:solidFill>
          <a:ln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 rot="10800000" flipH="1">
            <a:off x="963580" y="1858853"/>
            <a:ext cx="10250520" cy="2876198"/>
          </a:xfrm>
          <a:prstGeom prst="roundRect">
            <a:avLst>
              <a:gd name="adj" fmla="val 720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CD9FF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69132" y="2100158"/>
            <a:ext cx="2189326" cy="2394283"/>
            <a:chOff x="3033465" y="2054148"/>
            <a:chExt cx="2189326" cy="2394283"/>
          </a:xfrm>
          <a:effectLst/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33465" y="2054148"/>
              <a:ext cx="2189326" cy="2394283"/>
            </a:xfrm>
            <a:prstGeom prst="roundRect">
              <a:avLst>
                <a:gd name="adj" fmla="val 636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39" t="481" r="727" b="3624"/>
            <a:stretch/>
          </p:blipFill>
          <p:spPr>
            <a:xfrm>
              <a:off x="3133407" y="2154334"/>
              <a:ext cx="1980000" cy="2196000"/>
            </a:xfrm>
            <a:prstGeom prst="roundRect">
              <a:avLst>
                <a:gd name="adj" fmla="val 5741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61AAE0"/>
              </a:solidFill>
            </a:ln>
            <a:effectLst/>
          </p:spPr>
        </p:pic>
      </p:grpSp>
      <p:grpSp>
        <p:nvGrpSpPr>
          <p:cNvPr id="53" name="Группа 52"/>
          <p:cNvGrpSpPr/>
          <p:nvPr/>
        </p:nvGrpSpPr>
        <p:grpSpPr>
          <a:xfrm>
            <a:off x="3759314" y="2100158"/>
            <a:ext cx="2140893" cy="2394283"/>
            <a:chOff x="3049941" y="2054148"/>
            <a:chExt cx="2140893" cy="2394283"/>
          </a:xfrm>
          <a:effectLst/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3049941" y="2054148"/>
              <a:ext cx="2140893" cy="2394283"/>
            </a:xfrm>
            <a:prstGeom prst="roundRect">
              <a:avLst>
                <a:gd name="adj" fmla="val 636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" t="782" r="1436" b="3906"/>
            <a:stretch/>
          </p:blipFill>
          <p:spPr>
            <a:xfrm>
              <a:off x="3179332" y="2154334"/>
              <a:ext cx="1888149" cy="2196000"/>
            </a:xfrm>
            <a:prstGeom prst="roundRect">
              <a:avLst>
                <a:gd name="adj" fmla="val 5741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61AAE0"/>
              </a:solidFill>
            </a:ln>
            <a:effectLst/>
          </p:spPr>
        </p:pic>
      </p:grpSp>
      <p:grpSp>
        <p:nvGrpSpPr>
          <p:cNvPr id="67" name="Группа 66"/>
          <p:cNvGrpSpPr/>
          <p:nvPr/>
        </p:nvGrpSpPr>
        <p:grpSpPr>
          <a:xfrm>
            <a:off x="6259416" y="2100158"/>
            <a:ext cx="2189326" cy="2394283"/>
            <a:chOff x="3033465" y="2054148"/>
            <a:chExt cx="2189326" cy="2394283"/>
          </a:xfrm>
          <a:effectLst/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033465" y="2054148"/>
              <a:ext cx="2189326" cy="2394283"/>
            </a:xfrm>
            <a:prstGeom prst="roundRect">
              <a:avLst>
                <a:gd name="adj" fmla="val 636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" t="1539" r="1801" b="4615"/>
            <a:stretch/>
          </p:blipFill>
          <p:spPr>
            <a:xfrm>
              <a:off x="3169071" y="2154334"/>
              <a:ext cx="1908672" cy="2196000"/>
            </a:xfrm>
            <a:prstGeom prst="roundRect">
              <a:avLst>
                <a:gd name="adj" fmla="val 5741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61AAE0"/>
              </a:solidFill>
            </a:ln>
            <a:effectLst/>
          </p:spPr>
        </p:pic>
      </p:grpSp>
      <p:grpSp>
        <p:nvGrpSpPr>
          <p:cNvPr id="70" name="Группа 69"/>
          <p:cNvGrpSpPr/>
          <p:nvPr/>
        </p:nvGrpSpPr>
        <p:grpSpPr>
          <a:xfrm>
            <a:off x="8712495" y="2100158"/>
            <a:ext cx="2189326" cy="2394283"/>
            <a:chOff x="3033465" y="2054148"/>
            <a:chExt cx="2189326" cy="2394283"/>
          </a:xfrm>
          <a:effectLst/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033465" y="2054148"/>
              <a:ext cx="2189326" cy="2394283"/>
            </a:xfrm>
            <a:prstGeom prst="roundRect">
              <a:avLst>
                <a:gd name="adj" fmla="val 636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1539" r="-1818" b="4615"/>
            <a:stretch/>
          </p:blipFill>
          <p:spPr>
            <a:xfrm>
              <a:off x="3140748" y="2154334"/>
              <a:ext cx="1980000" cy="2196000"/>
            </a:xfrm>
            <a:prstGeom prst="roundRect">
              <a:avLst>
                <a:gd name="adj" fmla="val 5741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61AAE0"/>
              </a:solidFill>
            </a:ln>
            <a:effectLst/>
          </p:spPr>
        </p:pic>
      </p:grpSp>
      <p:sp>
        <p:nvSpPr>
          <p:cNvPr id="4" name="Прямоугольник 3"/>
          <p:cNvSpPr/>
          <p:nvPr/>
        </p:nvSpPr>
        <p:spPr>
          <a:xfrm>
            <a:off x="628544" y="1215659"/>
            <a:ext cx="110451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Данные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о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кадровом обеспечении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субъектов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РФ позволят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оценить текущую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ситуацию и повысить</a:t>
            </a:r>
            <a:b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качество принимаемых решений</a:t>
            </a:r>
            <a:r>
              <a:rPr lang="en-US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в сфере  </a:t>
            </a:r>
            <a:r>
              <a:rPr lang="ru-RU" sz="1600" smtClean="0">
                <a:solidFill>
                  <a:srgbClr val="272E33"/>
                </a:solidFill>
                <a:ea typeface="Calibri" panose="020F0502020204030204" pitchFamily="34" charset="0"/>
              </a:rPr>
              <a:t>подготовки ИТ-специалистов</a:t>
            </a:r>
            <a:endParaRPr lang="ru-RU" sz="1600" dirty="0" smtClean="0">
              <a:solidFill>
                <a:srgbClr val="272E33"/>
              </a:solidFill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0056" y="4509597"/>
            <a:ext cx="35782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* для доступа к интерактивным </a:t>
            </a:r>
            <a:r>
              <a:rPr lang="ru-RU" sz="600" dirty="0" err="1" smtClean="0">
                <a:solidFill>
                  <a:schemeClr val="bg1">
                    <a:lumMod val="50000"/>
                  </a:schemeClr>
                </a:solidFill>
              </a:rPr>
              <a:t>дашбордами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необходима регистрация через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Leader-id</a:t>
            </a:r>
            <a:endParaRPr lang="ru-RU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3" y="384259"/>
            <a:ext cx="502765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200" dirty="0" smtClean="0">
                <a:solidFill>
                  <a:srgbClr val="272E33"/>
                </a:solidFill>
              </a:rPr>
              <a:t>Статистика и аналитика для субъектов </a:t>
            </a:r>
            <a:r>
              <a:rPr lang="ru-RU" sz="2200" dirty="0">
                <a:solidFill>
                  <a:srgbClr val="272E33"/>
                </a:solidFill>
              </a:rPr>
              <a:t>РФ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64244" y="30697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" y="6265472"/>
            <a:ext cx="250093" cy="25009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963580" y="6264634"/>
            <a:ext cx="701025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rgbClr val="272E33"/>
                </a:solidFill>
              </a:rPr>
              <a:t>Запланирован функционал </a:t>
            </a:r>
            <a:r>
              <a:rPr lang="ru-RU" sz="1200" dirty="0">
                <a:solidFill>
                  <a:srgbClr val="272E33"/>
                </a:solidFill>
              </a:rPr>
              <a:t>подготовки сводного </a:t>
            </a:r>
            <a:r>
              <a:rPr lang="ru-RU" sz="1200" dirty="0" smtClean="0">
                <a:solidFill>
                  <a:srgbClr val="272E33"/>
                </a:solidFill>
              </a:rPr>
              <a:t>аналитического </a:t>
            </a:r>
            <a:r>
              <a:rPr lang="ru-RU" sz="1200" dirty="0">
                <a:solidFill>
                  <a:srgbClr val="272E33"/>
                </a:solidFill>
              </a:rPr>
              <a:t>отчета по субъекту РФ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241365" y="4838085"/>
            <a:ext cx="341555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ru-RU" dirty="0">
                <a:solidFill>
                  <a:srgbClr val="235AB7"/>
                </a:solidFill>
              </a:rPr>
              <a:t>8 показателей </a:t>
            </a:r>
            <a:r>
              <a:rPr lang="ru-RU" dirty="0">
                <a:solidFill>
                  <a:srgbClr val="272E33"/>
                </a:solidFill>
              </a:rPr>
              <a:t>позволяют оценить: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8125" y="5407130"/>
            <a:ext cx="309963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buClr>
                <a:srgbClr val="61AAE0"/>
              </a:buClr>
            </a:pP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Значимость сектора ИТ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для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региональной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Экономики и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рынка труда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00115" y="5407130"/>
            <a:ext cx="3267571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buClr>
                <a:srgbClr val="61AAE0"/>
              </a:buClr>
            </a:pP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Текущие возможности системы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образования по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подготовке кадров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для</a:t>
            </a:r>
            <a:r>
              <a:rPr lang="en-US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отрасли ИТ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в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разрезе субъектов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696201" y="5274978"/>
            <a:ext cx="3622520" cy="799995"/>
          </a:xfrm>
          <a:prstGeom prst="roundRect">
            <a:avLst>
              <a:gd name="adj" fmla="val 5554"/>
            </a:avLst>
          </a:prstGeom>
          <a:solidFill>
            <a:srgbClr val="F1F1F4"/>
          </a:solidFill>
          <a:ln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059381" y="5407130"/>
            <a:ext cx="3157367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buClr>
                <a:srgbClr val="61AAE0"/>
              </a:buClr>
            </a:pP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Кадровый потенциал (численность приема, численность школьников с углубленным</a:t>
            </a:r>
            <a:b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изучением предметов связанных с ИТ)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40586" y="5420171"/>
            <a:ext cx="445988" cy="445988"/>
            <a:chOff x="740586" y="5420171"/>
            <a:chExt cx="445988" cy="445988"/>
          </a:xfrm>
        </p:grpSpPr>
        <p:sp>
          <p:nvSpPr>
            <p:cNvPr id="20" name="Овал 19"/>
            <p:cNvSpPr/>
            <p:nvPr/>
          </p:nvSpPr>
          <p:spPr>
            <a:xfrm>
              <a:off x="740586" y="5420171"/>
              <a:ext cx="445988" cy="445988"/>
            </a:xfrm>
            <a:prstGeom prst="ellipse">
              <a:avLst/>
            </a:prstGeom>
            <a:solidFill>
              <a:srgbClr val="F1F1F4"/>
            </a:solidFill>
            <a:ln>
              <a:solidFill>
                <a:srgbClr val="61AA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927" y="542687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rgbClr val="61AAE0"/>
                  </a:solidFill>
                </a:rPr>
                <a:t>1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851551" y="5435652"/>
            <a:ext cx="445988" cy="445988"/>
            <a:chOff x="740586" y="5420171"/>
            <a:chExt cx="445988" cy="445988"/>
          </a:xfrm>
        </p:grpSpPr>
        <p:sp>
          <p:nvSpPr>
            <p:cNvPr id="82" name="Овал 81"/>
            <p:cNvSpPr/>
            <p:nvPr/>
          </p:nvSpPr>
          <p:spPr>
            <a:xfrm>
              <a:off x="740586" y="5420171"/>
              <a:ext cx="445988" cy="445988"/>
            </a:xfrm>
            <a:prstGeom prst="ellipse">
              <a:avLst/>
            </a:prstGeom>
            <a:solidFill>
              <a:srgbClr val="F1F1F4"/>
            </a:solidFill>
            <a:ln>
              <a:solidFill>
                <a:srgbClr val="61AA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4927" y="542687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solidFill>
                    <a:srgbClr val="61AAE0"/>
                  </a:solidFill>
                </a:rPr>
                <a:t>2</a:t>
              </a:r>
              <a:endParaRPr lang="ru-RU" sz="2200" dirty="0">
                <a:solidFill>
                  <a:srgbClr val="61AAE0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476008" y="5435652"/>
            <a:ext cx="445988" cy="445988"/>
            <a:chOff x="740586" y="5420171"/>
            <a:chExt cx="445988" cy="445988"/>
          </a:xfrm>
        </p:grpSpPr>
        <p:sp>
          <p:nvSpPr>
            <p:cNvPr id="86" name="Овал 85"/>
            <p:cNvSpPr/>
            <p:nvPr/>
          </p:nvSpPr>
          <p:spPr>
            <a:xfrm>
              <a:off x="740586" y="5420171"/>
              <a:ext cx="445988" cy="445988"/>
            </a:xfrm>
            <a:prstGeom prst="ellipse">
              <a:avLst/>
            </a:prstGeom>
            <a:solidFill>
              <a:srgbClr val="F1F1F4"/>
            </a:solidFill>
            <a:ln>
              <a:solidFill>
                <a:srgbClr val="61AA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4452" y="5426875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61AAE0"/>
                  </a:solidFill>
                </a:rPr>
                <a:t>3</a:t>
              </a:r>
              <a:endParaRPr lang="ru-RU" sz="2200" dirty="0">
                <a:solidFill>
                  <a:srgbClr val="61AAE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845" y="1364287"/>
            <a:ext cx="908724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Данные по итогам мониторинга реализации федерального проекта «Кадры для цифровой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экономики»</a:t>
            </a:r>
            <a:b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разрезе субъектов РФ позволят управлять развитием кадрового потенциала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региона, отслеживать внедрение лучших практик в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сфере цифровой трансформации и эффективно использовать образовательные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возможности в </a:t>
            </a:r>
            <a:r>
              <a:rPr lang="ru-RU" sz="1600" dirty="0">
                <a:solidFill>
                  <a:srgbClr val="272E33"/>
                </a:solidFill>
                <a:ea typeface="Calibri" panose="020F0502020204030204" pitchFamily="34" charset="0"/>
              </a:rPr>
              <a:t>интересах </a:t>
            </a:r>
            <a:r>
              <a:rPr lang="ru-RU" sz="1600" dirty="0" smtClean="0">
                <a:solidFill>
                  <a:srgbClr val="272E33"/>
                </a:solidFill>
                <a:ea typeface="Calibri" panose="020F0502020204030204" pitchFamily="34" charset="0"/>
              </a:rPr>
              <a:t>жителей региона</a:t>
            </a:r>
            <a:endParaRPr lang="ru-RU" sz="1600" dirty="0">
              <a:solidFill>
                <a:srgbClr val="272E33"/>
              </a:solidFill>
              <a:ea typeface="Calibri" panose="020F050202020403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71" y="4013817"/>
            <a:ext cx="832807" cy="4115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17" y="4009700"/>
            <a:ext cx="1351047" cy="419755"/>
          </a:xfrm>
          <a:prstGeom prst="rect">
            <a:avLst/>
          </a:prstGeom>
        </p:spPr>
      </p:pic>
      <p:grpSp>
        <p:nvGrpSpPr>
          <p:cNvPr id="91" name="Группа 90"/>
          <p:cNvGrpSpPr>
            <a:grpSpLocks noChangeAspect="1"/>
          </p:cNvGrpSpPr>
          <p:nvPr/>
        </p:nvGrpSpPr>
        <p:grpSpPr>
          <a:xfrm>
            <a:off x="626845" y="2568962"/>
            <a:ext cx="6945102" cy="3862368"/>
            <a:chOff x="6441283" y="2737054"/>
            <a:chExt cx="5253360" cy="292154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 rot="10800000" flipH="1">
              <a:off x="6441283" y="2737054"/>
              <a:ext cx="5253360" cy="2921543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6583246" y="2871369"/>
              <a:ext cx="4969433" cy="2652914"/>
              <a:chOff x="6581337" y="2871132"/>
              <a:chExt cx="4969433" cy="2652914"/>
            </a:xfrm>
          </p:grpSpPr>
          <p:pic>
            <p:nvPicPr>
              <p:cNvPr id="85" name="Рисунок 8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00" b="-3200"/>
              <a:stretch/>
            </p:blipFill>
            <p:spPr>
              <a:xfrm>
                <a:off x="6581337" y="2871132"/>
                <a:ext cx="4969433" cy="2652914"/>
              </a:xfrm>
              <a:prstGeom prst="roundRect">
                <a:avLst>
                  <a:gd name="adj" fmla="val 4975"/>
                </a:avLst>
              </a:prstGeom>
              <a:solidFill>
                <a:schemeClr val="bg1"/>
              </a:solidFill>
              <a:ln w="28575">
                <a:solidFill>
                  <a:srgbClr val="61AAE0"/>
                </a:solidFill>
              </a:ln>
              <a:effectLst/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7630" y="3570890"/>
                <a:ext cx="1633722" cy="1138655"/>
              </a:xfrm>
              <a:prstGeom prst="rect">
                <a:avLst/>
              </a:prstGeom>
              <a:ln>
                <a:solidFill>
                  <a:srgbClr val="61AAE0"/>
                </a:solidFill>
              </a:ln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790184" y="382319"/>
            <a:ext cx="502765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200" dirty="0" smtClean="0">
                <a:solidFill>
                  <a:srgbClr val="272E33"/>
                </a:solidFill>
              </a:rPr>
              <a:t>Статистика и аналитика для субъектов </a:t>
            </a:r>
            <a:r>
              <a:rPr lang="ru-RU" sz="2200" dirty="0">
                <a:solidFill>
                  <a:srgbClr val="272E33"/>
                </a:solidFill>
              </a:rPr>
              <a:t>РФ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26845" y="30503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7953960" y="2877714"/>
            <a:ext cx="3704640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</a:rPr>
              <a:t>Количество обученных по программам дополнительного образования компетенциям цифровой экономики в 2020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</a:rPr>
              <a:t>году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ДПО</a:t>
            </a:r>
            <a:b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зоне ответственности Университета 2035, </a:t>
            </a:r>
            <a:r>
              <a:rPr lang="ru-RU" sz="1200" dirty="0" err="1" smtClean="0">
                <a:solidFill>
                  <a:srgbClr val="272E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22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3" y="384259"/>
            <a:ext cx="284359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200" dirty="0">
                <a:solidFill>
                  <a:srgbClr val="272E33"/>
                </a:solidFill>
              </a:rPr>
              <a:t>Данные по рынку труда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4244" y="30697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8058" y="1288898"/>
            <a:ext cx="6725741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rgbClr val="272E33"/>
                </a:solidFill>
              </a:rPr>
              <a:t>Интерактивные сервисы и </a:t>
            </a:r>
            <a:r>
              <a:rPr lang="ru-RU" sz="2000" dirty="0" smtClean="0">
                <a:solidFill>
                  <a:srgbClr val="272E33"/>
                </a:solidFill>
              </a:rPr>
              <a:t>опросы</a:t>
            </a:r>
            <a:r>
              <a:rPr lang="en-US" sz="2000" dirty="0" smtClean="0">
                <a:solidFill>
                  <a:srgbClr val="272E33"/>
                </a:solidFill>
              </a:rPr>
              <a:t> </a:t>
            </a:r>
            <a:r>
              <a:rPr lang="ru-RU" sz="2000" dirty="0" smtClean="0">
                <a:solidFill>
                  <a:srgbClr val="272E33"/>
                </a:solidFill>
              </a:rPr>
              <a:t>для </a:t>
            </a:r>
            <a:r>
              <a:rPr lang="ru-RU" sz="2000" dirty="0">
                <a:solidFill>
                  <a:srgbClr val="272E33"/>
                </a:solidFill>
              </a:rPr>
              <a:t>синхронизации </a:t>
            </a:r>
            <a:r>
              <a:rPr lang="ru-RU" sz="2000" dirty="0" smtClean="0">
                <a:solidFill>
                  <a:srgbClr val="272E33"/>
                </a:solidFill>
              </a:rPr>
              <a:t>системы образования с</a:t>
            </a:r>
            <a:r>
              <a:rPr lang="ru-RU" sz="2000" dirty="0">
                <a:solidFill>
                  <a:srgbClr val="272E33"/>
                </a:solidFill>
              </a:rPr>
              <a:t> потребностями рынка труда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115616" y="3292230"/>
            <a:ext cx="2029372" cy="0"/>
          </a:xfrm>
          <a:prstGeom prst="line">
            <a:avLst/>
          </a:prstGeom>
          <a:ln w="9525">
            <a:solidFill>
              <a:srgbClr val="EE2A7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98199" y="2458845"/>
            <a:ext cx="2903813" cy="1694053"/>
            <a:chOff x="715933" y="2388425"/>
            <a:chExt cx="3024521" cy="176447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 rot="10800000" flipH="1">
              <a:off x="715933" y="2388425"/>
              <a:ext cx="3024521" cy="1764473"/>
            </a:xfrm>
            <a:prstGeom prst="roundRect">
              <a:avLst>
                <a:gd name="adj" fmla="val 7207"/>
              </a:avLst>
            </a:prstGeom>
            <a:solidFill>
              <a:schemeClr val="bg1"/>
            </a:solidFill>
            <a:ln w="19050">
              <a:solidFill>
                <a:srgbClr val="61AA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79" y="2458845"/>
              <a:ext cx="2857403" cy="1631373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>
          <a:xfrm>
            <a:off x="0" y="1009649"/>
            <a:ext cx="12192000" cy="1080000"/>
          </a:xfrm>
          <a:prstGeom prst="rect">
            <a:avLst/>
          </a:prstGeom>
          <a:gradFill flip="none" rotWithShape="1">
            <a:gsLst>
              <a:gs pos="0">
                <a:srgbClr val="235AB7"/>
              </a:gs>
              <a:gs pos="100000">
                <a:srgbClr val="61AAE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18058" y="1225398"/>
            <a:ext cx="11172469" cy="55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ru-RU" dirty="0">
                <a:solidFill>
                  <a:schemeClr val="bg1"/>
                </a:solidFill>
              </a:rPr>
              <a:t>Интерактивные сервисы и опросы  для синхронизации </a:t>
            </a:r>
          </a:p>
          <a:p>
            <a:pPr>
              <a:lnSpc>
                <a:spcPts val="2200"/>
              </a:lnSpc>
            </a:pPr>
            <a:r>
              <a:rPr lang="ru-RU" dirty="0">
                <a:solidFill>
                  <a:schemeClr val="bg1"/>
                </a:solidFill>
              </a:rPr>
              <a:t>системы образования с потребностями рынка труда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92" y="1502717"/>
            <a:ext cx="4822372" cy="47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43961" y="1454973"/>
            <a:ext cx="4792675" cy="138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EE2A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Лучшие </a:t>
            </a:r>
            <a:r>
              <a:rPr lang="ru-RU" sz="2000" dirty="0" smtClean="0">
                <a:solidFill>
                  <a:srgbClr val="EE2A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практики</a:t>
            </a:r>
            <a:endParaRPr lang="en-US" sz="2000" dirty="0" smtClean="0">
              <a:solidFill>
                <a:srgbClr val="EE2A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solidFill>
                <a:srgbClr val="EE2A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Практики построения персональных траекторий обучения и оценки цифровой грамотности позволят проектировать собственные решения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с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учетом российского и международного опыта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244" y="1454973"/>
            <a:ext cx="4528858" cy="11535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35AB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Публикации </a:t>
            </a:r>
            <a:endParaRPr lang="en-US" sz="2000" dirty="0" smtClean="0">
              <a:solidFill>
                <a:srgbClr val="235AB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235AB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latin typeface="+mj-lt"/>
                <a:ea typeface="Calibri" panose="020F0502020204030204" pitchFamily="34" charset="0"/>
              </a:rPr>
              <a:t>Материалы подготовленные 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/>
            </a:r>
            <a:br>
              <a:rPr lang="en-US" sz="1600" dirty="0" smtClean="0">
                <a:latin typeface="+mj-lt"/>
                <a:ea typeface="Calibri" panose="020F0502020204030204" pitchFamily="34" charset="0"/>
              </a:rPr>
            </a:br>
            <a:r>
              <a:rPr lang="ru-RU" sz="1600" dirty="0" smtClean="0">
                <a:latin typeface="+mj-lt"/>
                <a:ea typeface="Calibri" panose="020F0502020204030204" pitchFamily="34" charset="0"/>
              </a:rPr>
              <a:t>Центром компетенций по результатам анализа российского и международного опыта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3" y="244559"/>
            <a:ext cx="651024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rgbClr val="272E33"/>
                </a:solidFill>
              </a:rPr>
              <a:t>Анализ российского и международного опыта </a:t>
            </a:r>
            <a:br>
              <a:rPr lang="ru-RU" sz="2200" dirty="0">
                <a:solidFill>
                  <a:srgbClr val="272E33"/>
                </a:solidFill>
              </a:rPr>
            </a:br>
            <a:r>
              <a:rPr lang="ru-RU" sz="2200" dirty="0">
                <a:solidFill>
                  <a:srgbClr val="272E33"/>
                </a:solidFill>
              </a:rPr>
              <a:t>по теме подготовки кадров для цифровой экономики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64244" y="30697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64242" y="3012907"/>
            <a:ext cx="4873915" cy="3232618"/>
          </a:xfrm>
          <a:prstGeom prst="roundRect">
            <a:avLst>
              <a:gd name="adj" fmla="val 6360"/>
            </a:avLst>
          </a:prstGeom>
          <a:noFill/>
          <a:ln w="12700"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948348" y="3318286"/>
            <a:ext cx="2027350" cy="2720547"/>
            <a:chOff x="3294492" y="3064335"/>
            <a:chExt cx="2278172" cy="305713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 rot="10800000" flipH="1">
              <a:off x="3294492" y="3064335"/>
              <a:ext cx="2278172" cy="3057131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605" y="3193985"/>
              <a:ext cx="1977942" cy="2797833"/>
            </a:xfrm>
            <a:prstGeom prst="roundRect">
              <a:avLst>
                <a:gd name="adj" fmla="val 478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6343962" y="3012907"/>
            <a:ext cx="5257488" cy="3232618"/>
          </a:xfrm>
          <a:prstGeom prst="roundRect">
            <a:avLst>
              <a:gd name="adj" fmla="val 6360"/>
            </a:avLst>
          </a:prstGeom>
          <a:noFill/>
          <a:ln w="12700"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223463" y="3318286"/>
            <a:ext cx="2027350" cy="2720547"/>
            <a:chOff x="3294492" y="3064335"/>
            <a:chExt cx="2278172" cy="305713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 rot="10800000" flipH="1">
              <a:off x="3294492" y="3064335"/>
              <a:ext cx="2278172" cy="3057131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605" y="3193985"/>
              <a:ext cx="1977942" cy="2797833"/>
            </a:xfrm>
            <a:prstGeom prst="roundRect">
              <a:avLst>
                <a:gd name="adj" fmla="val 478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7" name="Группа 16"/>
          <p:cNvGrpSpPr/>
          <p:nvPr/>
        </p:nvGrpSpPr>
        <p:grpSpPr>
          <a:xfrm>
            <a:off x="6565001" y="4426483"/>
            <a:ext cx="1531253" cy="1549805"/>
            <a:chOff x="6895709" y="4063996"/>
            <a:chExt cx="1941781" cy="196530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rot="10800000" flipH="1">
              <a:off x="6895709" y="4063996"/>
              <a:ext cx="1885411" cy="1965305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28799" y="4838700"/>
              <a:ext cx="1626352" cy="1066938"/>
            </a:xfrm>
            <a:prstGeom prst="roundRect">
              <a:avLst>
                <a:gd name="adj" fmla="val 12572"/>
              </a:avLst>
            </a:prstGeom>
            <a:solidFill>
              <a:srgbClr val="ED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22472" y="5272606"/>
              <a:ext cx="1815018" cy="50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Проект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«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Цифровые профессии»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799" y="4187670"/>
              <a:ext cx="1626351" cy="9148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7028799" y="4187670"/>
              <a:ext cx="1626352" cy="1717968"/>
            </a:xfrm>
            <a:prstGeom prst="roundRect">
              <a:avLst>
                <a:gd name="adj" fmla="val 5735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576369" y="3268905"/>
            <a:ext cx="4792674" cy="327444"/>
            <a:chOff x="6576369" y="3564599"/>
            <a:chExt cx="4792674" cy="32744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76369" y="3564599"/>
              <a:ext cx="4792674" cy="327444"/>
            </a:xfrm>
            <a:prstGeom prst="roundRect">
              <a:avLst/>
            </a:prstGeom>
            <a:solidFill>
              <a:srgbClr val="235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59027" y="3589821"/>
              <a:ext cx="4465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Навигаторы для построения персональной траектории обучения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576369" y="3726105"/>
            <a:ext cx="4792674" cy="327444"/>
            <a:chOff x="6576369" y="3564599"/>
            <a:chExt cx="4792674" cy="32744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576369" y="3564599"/>
              <a:ext cx="4792674" cy="327444"/>
            </a:xfrm>
            <a:prstGeom prst="roundRect">
              <a:avLst/>
            </a:prstGeom>
            <a:noFill/>
            <a:ln>
              <a:solidFill>
                <a:srgbClr val="235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49527" y="3589821"/>
              <a:ext cx="4023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Международные практики оценки цифровой грамотности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228739" y="4426483"/>
            <a:ext cx="1531253" cy="1549805"/>
            <a:chOff x="6895709" y="4063996"/>
            <a:chExt cx="1941781" cy="196530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 rot="10800000" flipH="1">
              <a:off x="6895709" y="4063996"/>
              <a:ext cx="1885411" cy="1965305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028799" y="4838700"/>
              <a:ext cx="1626352" cy="1066938"/>
            </a:xfrm>
            <a:prstGeom prst="roundRect">
              <a:avLst>
                <a:gd name="adj" fmla="val 12572"/>
              </a:avLst>
            </a:prstGeom>
            <a:solidFill>
              <a:srgbClr val="ED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22472" y="5272606"/>
              <a:ext cx="1815018" cy="50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Карьерные карты </a:t>
              </a:r>
              <a:b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НИУ ВШЭ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799" y="4187670"/>
              <a:ext cx="1626352" cy="9148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5" name="Скругленный прямоугольник 64"/>
            <p:cNvSpPr/>
            <p:nvPr/>
          </p:nvSpPr>
          <p:spPr>
            <a:xfrm>
              <a:off x="7028799" y="4187670"/>
              <a:ext cx="1626352" cy="1717968"/>
            </a:xfrm>
            <a:prstGeom prst="roundRect">
              <a:avLst>
                <a:gd name="adj" fmla="val 5735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9892478" y="4426483"/>
            <a:ext cx="1531253" cy="1549805"/>
            <a:chOff x="6895709" y="4063996"/>
            <a:chExt cx="1941781" cy="1965305"/>
          </a:xfrm>
        </p:grpSpPr>
        <p:sp>
          <p:nvSpPr>
            <p:cNvPr id="67" name="Скругленный прямоугольник 66"/>
            <p:cNvSpPr/>
            <p:nvPr/>
          </p:nvSpPr>
          <p:spPr>
            <a:xfrm rot="10800000" flipH="1">
              <a:off x="6895709" y="4063996"/>
              <a:ext cx="1885411" cy="1965305"/>
            </a:xfrm>
            <a:prstGeom prst="roundRect">
              <a:avLst>
                <a:gd name="adj" fmla="val 7207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CD9FF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7028799" y="4838700"/>
              <a:ext cx="1626352" cy="1066938"/>
            </a:xfrm>
            <a:prstGeom prst="roundRect">
              <a:avLst>
                <a:gd name="adj" fmla="val 12572"/>
              </a:avLst>
            </a:prstGeom>
            <a:solidFill>
              <a:srgbClr val="ED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22472" y="5282269"/>
              <a:ext cx="1815018" cy="50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Портал «Навигатор поступления»</a:t>
              </a: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799" y="4187670"/>
              <a:ext cx="1626351" cy="9148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1" name="Скругленный прямоугольник 70"/>
            <p:cNvSpPr/>
            <p:nvPr/>
          </p:nvSpPr>
          <p:spPr>
            <a:xfrm>
              <a:off x="7028799" y="4187670"/>
              <a:ext cx="1626352" cy="1717968"/>
            </a:xfrm>
            <a:prstGeom prst="roundRect">
              <a:avLst>
                <a:gd name="adj" fmla="val 5735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84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343962" y="3224333"/>
            <a:ext cx="5257488" cy="3021191"/>
          </a:xfrm>
          <a:prstGeom prst="roundRect">
            <a:avLst>
              <a:gd name="adj" fmla="val 6360"/>
            </a:avLst>
          </a:prstGeom>
          <a:solidFill>
            <a:schemeClr val="bg1"/>
          </a:solidFill>
          <a:ln w="12700"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4244" y="306973"/>
            <a:ext cx="0" cy="493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7583" y="384259"/>
            <a:ext cx="687605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rgbClr val="272E33"/>
                </a:solidFill>
              </a:rPr>
              <a:t>Форматы участия в мероприятиях федерального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43961" y="1454973"/>
            <a:ext cx="4792675" cy="138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EE2A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srgbClr val="EE2A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экспертов</a:t>
            </a:r>
            <a:endParaRPr lang="en-US" sz="2000" b="1" dirty="0" smtClean="0">
              <a:solidFill>
                <a:srgbClr val="EE2A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solidFill>
                <a:srgbClr val="EE2A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Информация о существующих направлениях экспертной деятельности, включающая перечень экспертных групп и описание процесса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подключения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/>
            </a:r>
            <a:br>
              <a:rPr lang="en-US" sz="1600" dirty="0" smtClean="0">
                <a:latin typeface="+mj-lt"/>
                <a:ea typeface="Calibri" panose="020F0502020204030204" pitchFamily="34" charset="0"/>
              </a:rPr>
            </a:br>
            <a:r>
              <a:rPr lang="ru-RU" sz="1600" dirty="0" smtClean="0">
                <a:latin typeface="+mj-lt"/>
                <a:ea typeface="Calibri" panose="020F0502020204030204" pitchFamily="34" charset="0"/>
              </a:rPr>
              <a:t>к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экспертному сопровождению федерального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243" y="1454973"/>
            <a:ext cx="4974557" cy="138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35AB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srgbClr val="235AB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граждан</a:t>
            </a:r>
            <a:endParaRPr lang="en-US" sz="2000" b="1" dirty="0" smtClean="0">
              <a:solidFill>
                <a:srgbClr val="235AB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solidFill>
                <a:srgbClr val="235AB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Информация о возможностях участия в мероприятиях федерального проекта в разрезе основных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направлений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: программы ДПО, оценка компетенций и цифровой грамотности,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проекты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для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школьников и студентов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08" y="3334933"/>
            <a:ext cx="5026771" cy="2836984"/>
          </a:xfrm>
          <a:prstGeom prst="roundRect">
            <a:avLst>
              <a:gd name="adj" fmla="val 43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851580" y="3312978"/>
            <a:ext cx="4163557" cy="2681757"/>
            <a:chOff x="851580" y="3389178"/>
            <a:chExt cx="4163557" cy="255789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69">
              <a:off x="1011713" y="3389178"/>
              <a:ext cx="3964122" cy="241758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80" y="3472893"/>
              <a:ext cx="4163557" cy="2474176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028362" y="3786030"/>
            <a:ext cx="3996301" cy="2477794"/>
            <a:chOff x="664240" y="3223588"/>
            <a:chExt cx="4873916" cy="302193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 rot="10800000" flipH="1">
              <a:off x="664241" y="3223588"/>
              <a:ext cx="4873915" cy="302193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235AB7"/>
                </a:gs>
                <a:gs pos="100000">
                  <a:srgbClr val="61AAE0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40" y="3585605"/>
              <a:ext cx="4873916" cy="2339481"/>
            </a:xfrm>
            <a:prstGeom prst="rect">
              <a:avLst/>
            </a:prstGeom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1028361" y="3567544"/>
            <a:ext cx="1362413" cy="496267"/>
          </a:xfrm>
          <a:prstGeom prst="roundRect">
            <a:avLst/>
          </a:prstGeom>
          <a:solidFill>
            <a:srgbClr val="235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094800" cy="6858000"/>
          </a:xfrm>
          <a:prstGeom prst="rect">
            <a:avLst/>
          </a:prstGeom>
          <a:gradFill flip="none" rotWithShape="1">
            <a:gsLst>
              <a:gs pos="0">
                <a:srgbClr val="235AB7"/>
              </a:gs>
              <a:gs pos="100000">
                <a:srgbClr val="61AAE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193" y="670588"/>
            <a:ext cx="4352926" cy="1096699"/>
          </a:xfrm>
        </p:spPr>
        <p:txBody>
          <a:bodyPr lIns="0" tIns="0" rIns="0" bIns="0"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272E33"/>
                </a:solidFill>
                <a:latin typeface="Chevin Pro Medium" pitchFamily="34" charset="0"/>
              </a:rPr>
              <a:t>Включайтесь в реализацию федерального проекта</a:t>
            </a:r>
            <a:endParaRPr lang="ru-RU" sz="2400" dirty="0">
              <a:solidFill>
                <a:srgbClr val="272E33"/>
              </a:solidFill>
              <a:latin typeface="Chevin Pro Medium" pitchFamily="34" charset="0"/>
            </a:endParaRPr>
          </a:p>
        </p:txBody>
      </p:sp>
      <p:pic>
        <p:nvPicPr>
          <p:cNvPr id="1027" name="Picture 3" descr="C:\Users\Олеся\Downloads\premium-icon-mail-icon-57577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3" y="5651473"/>
            <a:ext cx="290286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8320215" y="5601731"/>
            <a:ext cx="2217156" cy="415259"/>
            <a:chOff x="8361405" y="5560541"/>
            <a:chExt cx="1944130" cy="41525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361405" y="5560541"/>
              <a:ext cx="1944130" cy="4152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61AA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hlinkClick r:id="rId4" action="ppaction://hlinkfile"/>
            </p:cNvPr>
            <p:cNvSpPr/>
            <p:nvPr/>
          </p:nvSpPr>
          <p:spPr>
            <a:xfrm>
              <a:off x="8525509" y="5618824"/>
              <a:ext cx="16317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err="1">
                  <a:solidFill>
                    <a:srgbClr val="0070C0"/>
                  </a:solidFill>
                  <a:latin typeface="Chevin Pro Medium" pitchFamily="34" charset="0"/>
                  <a:hlinkClick r:id="rId5"/>
                </a:rPr>
                <a:t>digitalskills.center</a:t>
              </a:r>
              <a:r>
                <a:rPr lang="ru-RU" sz="1200" dirty="0">
                  <a:solidFill>
                    <a:srgbClr val="0070C0"/>
                  </a:solidFill>
                  <a:latin typeface="Chevin Pro Medium" pitchFamily="34" charset="0"/>
                  <a:hlinkClick r:id="rId5"/>
                </a:rPr>
                <a:t>/</a:t>
              </a:r>
              <a:r>
                <a:rPr lang="ru-RU" sz="1200" dirty="0" err="1">
                  <a:solidFill>
                    <a:srgbClr val="0070C0"/>
                  </a:solidFill>
                  <a:latin typeface="Chevin Pro Medium" pitchFamily="34" charset="0"/>
                  <a:hlinkClick r:id="rId5"/>
                </a:rPr>
                <a:t>suz</a:t>
              </a:r>
              <a:endParaRPr lang="ru-RU" sz="1200" dirty="0">
                <a:solidFill>
                  <a:srgbClr val="0070C0"/>
                </a:solidFill>
                <a:latin typeface="Chevin Pro Medium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19453" y="5636157"/>
            <a:ext cx="1773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hevin Pro Medium" pitchFamily="34" charset="0"/>
                <a:hlinkClick r:id="rId6"/>
              </a:rPr>
              <a:t>suz@2035.university</a:t>
            </a:r>
            <a:endParaRPr lang="ru-RU" sz="1400" dirty="0">
              <a:solidFill>
                <a:schemeClr val="bg1"/>
              </a:solidFill>
              <a:latin typeface="Chevin Pro Medium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5" y="548615"/>
            <a:ext cx="2428896" cy="774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73" y="2428397"/>
            <a:ext cx="2106013" cy="2106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892" y="3840413"/>
            <a:ext cx="535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Старший аналитик Центра компетенций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кадрам для цифровой экономики </a:t>
            </a:r>
          </a:p>
          <a:p>
            <a:pPr>
              <a:lnSpc>
                <a:spcPts val="18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+7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985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173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96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4892" y="2295389"/>
            <a:ext cx="1776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КОНТАКТНОЕ ЛИЦО: 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805" y="3204404"/>
            <a:ext cx="290368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Валитов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Тимур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8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2060"/>
      </a:hlink>
      <a:folHlink>
        <a:srgbClr val="0070C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1136</TotalTime>
  <Words>513</Words>
  <Application>Microsoft Office PowerPoint</Application>
  <PresentationFormat>Широкоэкранный</PresentationFormat>
  <Paragraphs>64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Chevin Pro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Включайтесь в реализацию федерального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Валитов Тимур Рафекович</dc:creator>
  <cp:lastModifiedBy>Ксеневич Татьяна Ивановна</cp:lastModifiedBy>
  <cp:revision>89</cp:revision>
  <dcterms:created xsi:type="dcterms:W3CDTF">2021-11-23T13:50:23Z</dcterms:created>
  <dcterms:modified xsi:type="dcterms:W3CDTF">2021-12-21T08:05:32Z</dcterms:modified>
</cp:coreProperties>
</file>