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4" r:id="rId3"/>
  </p:sldMasterIdLst>
  <p:notesMasterIdLst>
    <p:notesMasterId r:id="rId19"/>
  </p:notesMasterIdLst>
  <p:sldIdLst>
    <p:sldId id="283" r:id="rId4"/>
    <p:sldId id="284" r:id="rId5"/>
    <p:sldId id="285" r:id="rId6"/>
    <p:sldId id="257" r:id="rId7"/>
    <p:sldId id="260" r:id="rId8"/>
    <p:sldId id="261" r:id="rId9"/>
    <p:sldId id="286" r:id="rId10"/>
    <p:sldId id="275" r:id="rId11"/>
    <p:sldId id="276" r:id="rId12"/>
    <p:sldId id="277" r:id="rId13"/>
    <p:sldId id="278" r:id="rId14"/>
    <p:sldId id="279" r:id="rId15"/>
    <p:sldId id="264" r:id="rId16"/>
    <p:sldId id="265" r:id="rId17"/>
    <p:sldId id="287" r:id="rId18"/>
  </p:sldIdLst>
  <p:sldSz cx="9144000" cy="5143500" type="screen16x9"/>
  <p:notesSz cx="6858000" cy="9144000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ловьев Василий Васильевич" initials="СВВ" lastIdx="1" clrIdx="0">
    <p:extLst>
      <p:ext uri="{19B8F6BF-5375-455C-9EA6-DF929625EA0E}">
        <p15:presenceInfo xmlns:p15="http://schemas.microsoft.com/office/powerpoint/2012/main" userId="S-1-5-21-249948546-1739754804-1761570004-374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1" autoAdjust="0"/>
  </p:normalViewPr>
  <p:slideViewPr>
    <p:cSldViewPr>
      <p:cViewPr varScale="1">
        <p:scale>
          <a:sx n="97" d="100"/>
          <a:sy n="97" d="100"/>
        </p:scale>
        <p:origin x="21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321B3-0E41-4D9F-98BA-4A2398CC0EC0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07856-5158-4AC8-BDDE-25EB08C75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8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2646B-C5EA-49AB-950A-FEB4F5FDB7E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53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2646B-C5EA-49AB-950A-FEB4F5FDB7E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75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2646B-C5EA-49AB-950A-FEB4F5FDB7E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88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2646B-C5EA-49AB-950A-FEB4F5FDB7E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36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2646B-C5EA-49AB-950A-FEB4F5FDB7E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83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07856-5158-4AC8-BDDE-25EB08C75E9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6423-96CB-4723-A7E9-FF675AECF9B9}" type="datetime1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39DD-CE1E-463A-B9FB-7AEAD9C9C48B}" type="datetime1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9A0C-7F10-4A3C-B00D-9D98E184A891}" type="datetime1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D3F8-93AF-41AB-9A97-1EFBA572C0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0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A90C-BBE9-4A31-AE5D-C8D916C384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3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239-8B5D-48B8-9DD5-1BA6C06892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6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F5F5-18DC-4FEB-A896-866CCE2ED2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83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CB35-7730-4715-B0D5-81C534EDD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79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D1EA-F6C4-45FF-A732-D78C89A779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95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7E14-6AA9-4AED-B6A1-B75E6A8FA0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8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340B-368A-4480-826D-BBECDA707C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8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42A-1E9E-4A2B-AEC4-7A0C43716B9D}" type="datetime1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6531-7FB2-4DB4-8ECF-42616CBE98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69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197-40B4-41BB-8188-F639F13242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35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9504-027F-45CE-B138-BAAC8042DA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1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B96A-1E70-4C9D-B628-538154979C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285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865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CE46-63B5-4304-8C3A-59F3684E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7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BAA1-432D-40AB-89A1-5A68F9FA77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0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EBA1-D7ED-4D78-BA86-3A5D3F4436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41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24F3-DAFD-4F30-9535-3DC43A125B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51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B450-0595-4574-B88E-4354F35833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F001-1E14-40C9-ADEB-DDD958100030}" type="datetime1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F778-3ED1-474F-B7FF-473C80F4EC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3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9F8D-5AE0-4D0A-A31B-5F9BA5A364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3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51C-FB80-489C-A5C2-7AAD6B40E5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78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23FE-E3AA-46A7-ACB3-A2407DF4D1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3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B7-2F70-440D-90E7-E45C82543A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30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38E5-5AF2-4C7C-8DF6-2A74FFD09B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15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42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3807-CE0E-43C7-BDE0-0A61763EDC50}" type="datetime1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A312-7D74-4EA3-9DD6-37AD8CCD5DE2}" type="datetime1">
              <a:rPr lang="ru-RU" smtClean="0"/>
              <a:pPr/>
              <a:t>24.10.2021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BA90-F1EE-4E5C-8455-F4350F05A1B3}" type="datetime1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62D2-4508-4A1D-8B4A-88653CBCBE69}" type="datetime1">
              <a:rPr lang="ru-RU" smtClean="0"/>
              <a:pPr/>
              <a:t>24.10.2021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11B7-DE6F-491B-A11A-A1F0540E1E99}" type="datetime1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648F-D124-46FF-86FF-F63BC8C73185}" type="datetime1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56C2-11B5-46CD-ABCA-CCE55A3F917C}" type="datetime1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4B72B5B0-DD36-4E6F-8019-459EAD9E85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49"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685749"/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1FF4464-5AE2-43CE-8DE3-7D5FF6F469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685783"/>
            <a:fld id="{2AE861DB-129C-4FA9-ABC3-2B07DDC8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5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2" Type="http://schemas.openxmlformats.org/officeDocument/2006/relationships/image" Target="../media/image5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2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129377"/>
            <a:ext cx="7477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Стратегия социально – экономического развития </a:t>
            </a:r>
            <a:r>
              <a:rPr lang="ru-RU" sz="27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Республики </a:t>
            </a:r>
            <a:r>
              <a:rPr lang="ru-RU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Саха (Якутия) </a:t>
            </a:r>
          </a:p>
          <a:p>
            <a:r>
              <a:rPr lang="ru-RU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до 2032 года </a:t>
            </a:r>
            <a:r>
              <a:rPr lang="ru-RU" sz="27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 целевым </a:t>
            </a:r>
            <a:r>
              <a:rPr lang="ru-RU" sz="27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видением до 2050</a:t>
            </a:r>
            <a:endParaRPr lang="ru-RU" sz="27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0882" y="2860621"/>
            <a:ext cx="434985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Руководитель Департамента </a:t>
            </a:r>
          </a:p>
          <a:p>
            <a:r>
              <a:rPr lang="ru-RU" sz="13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Стратегического управления Министерства</a:t>
            </a:r>
          </a:p>
          <a:p>
            <a:r>
              <a:rPr lang="ru-RU" sz="13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Экономики Республики Саха (Якутия)</a:t>
            </a:r>
            <a:endParaRPr lang="ru-RU" sz="135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135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3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Василий Сергеевич Миронов</a:t>
            </a:r>
            <a:endParaRPr lang="ru-RU" sz="135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0807" y="4702870"/>
            <a:ext cx="43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Якутск, </a:t>
            </a:r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2021</a:t>
            </a:r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75" y="21381"/>
            <a:ext cx="994025" cy="9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3"/>
          <p:cNvSpPr txBox="1">
            <a:spLocks/>
          </p:cNvSpPr>
          <p:nvPr/>
        </p:nvSpPr>
        <p:spPr>
          <a:xfrm>
            <a:off x="11433" y="0"/>
            <a:ext cx="9144000" cy="65223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33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Глобально конкурентоспособные 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азовые отрасли экономики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82" y="14548"/>
            <a:ext cx="64807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681192"/>
            <a:ext cx="8280920" cy="42668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"/>
          <p:cNvSpPr txBox="1">
            <a:spLocks/>
          </p:cNvSpPr>
          <p:nvPr/>
        </p:nvSpPr>
        <p:spPr>
          <a:xfrm>
            <a:off x="11433" y="0"/>
            <a:ext cx="9144000" cy="65223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33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Новая </a:t>
            </a:r>
            <a:r>
              <a:rPr lang="ru-RU" sz="20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несырьевая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экспортно-ориентированная высокотехнологичная экономика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82" y="14548"/>
            <a:ext cx="64807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47093"/>
            <a:ext cx="8208912" cy="419118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11433" y="0"/>
            <a:ext cx="9144000" cy="65223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33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Сохранение природы для будущих поколений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 всего мира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82" y="14548"/>
            <a:ext cx="64807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77168"/>
            <a:ext cx="8406145" cy="387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0479"/>
            <a:ext cx="2181993" cy="1057631"/>
          </a:xfrm>
          <a:prstGeom prst="rect">
            <a:avLst/>
          </a:prstGeom>
          <a:solidFill>
            <a:srgbClr val="000000">
              <a:alpha val="38824"/>
            </a:srgbClr>
          </a:solidFill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142683" y="1570346"/>
            <a:ext cx="1660301" cy="946410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БЕЗОПАСНЫЕ И </a:t>
            </a:r>
            <a:b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</a:b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КАЧЕСТВЕННЫЕ </a:t>
            </a:r>
            <a:b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</a:b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АВТОМОБИЛЬНЫЕ </a:t>
            </a:r>
            <a:b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</a:b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ДОРОГИ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0935" y="1359309"/>
            <a:ext cx="3156315" cy="427701"/>
          </a:xfrm>
          <a:prstGeom prst="rect">
            <a:avLst/>
          </a:prstGeom>
        </p:spPr>
        <p:txBody>
          <a:bodyPr wrap="square" lIns="68574" tIns="34289" rIns="68574" bIns="53996">
            <a:spAutoFit/>
          </a:bodyPr>
          <a:lstStyle/>
          <a:p>
            <a:pPr algn="ctr" defTabSz="685732"/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Суммарный коэффициент рождаемости, число детей на 1 женщину</a:t>
            </a:r>
          </a:p>
        </p:txBody>
      </p:sp>
      <p:grpSp>
        <p:nvGrpSpPr>
          <p:cNvPr id="97" name="Группа 96"/>
          <p:cNvGrpSpPr/>
          <p:nvPr/>
        </p:nvGrpSpPr>
        <p:grpSpPr>
          <a:xfrm>
            <a:off x="1728185" y="893388"/>
            <a:ext cx="2819617" cy="626701"/>
            <a:chOff x="2577665" y="1191185"/>
            <a:chExt cx="3759489" cy="835601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2577665" y="1298717"/>
              <a:ext cx="1543430" cy="712490"/>
              <a:chOff x="2403860" y="1298717"/>
              <a:chExt cx="1543430" cy="7124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808858" y="1298717"/>
                <a:ext cx="1138432" cy="712490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700" kern="1000" spc="-8" dirty="0">
                    <a:solidFill>
                      <a:srgbClr val="5B9BD5">
                        <a:lumMod val="5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1,70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403860" y="1532311"/>
                <a:ext cx="654027" cy="404714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/>
                <a:r>
                  <a:rPr lang="ru-RU" sz="1200" spc="15" dirty="0">
                    <a:ln w="3175">
                      <a:solidFill>
                        <a:prstClr val="black"/>
                      </a:solidFill>
                    </a:ln>
                    <a:solidFill>
                      <a:srgbClr val="002060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1,62</a:t>
                </a: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4489602" y="1191185"/>
              <a:ext cx="1847552" cy="835601"/>
              <a:chOff x="4261606" y="1191185"/>
              <a:chExt cx="1847552" cy="83560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760498" y="1191185"/>
                <a:ext cx="1348660" cy="835601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3300" spc="15" dirty="0">
                    <a:solidFill>
                      <a:srgbClr val="C00000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2,25</a:t>
                </a: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261606" y="1487640"/>
                <a:ext cx="704552" cy="445750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/>
                <a:r>
                  <a:rPr lang="ru-RU" sz="1400" kern="0" spc="-8" dirty="0">
                    <a:ln w="3175">
                      <a:solidFill>
                        <a:prstClr val="black"/>
                      </a:solidFill>
                    </a:ln>
                    <a:solidFill>
                      <a:srgbClr val="002060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1,93</a:t>
                </a:r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2240602" y="682360"/>
            <a:ext cx="419827" cy="300083"/>
          </a:xfrm>
          <a:prstGeom prst="rect">
            <a:avLst/>
          </a:prstGeom>
        </p:spPr>
        <p:txBody>
          <a:bodyPr wrap="none" lIns="68574" tIns="34289" rIns="68574" bIns="34289">
            <a:spAutoFit/>
          </a:bodyPr>
          <a:lstStyle/>
          <a:p>
            <a:pPr defTabSz="685732">
              <a:spcAft>
                <a:spcPts val="600"/>
              </a:spcAft>
            </a:pPr>
            <a:r>
              <a:rPr lang="ru-RU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2908" y="682360"/>
            <a:ext cx="662681" cy="300083"/>
          </a:xfrm>
          <a:prstGeom prst="rect">
            <a:avLst/>
          </a:prstGeom>
        </p:spPr>
        <p:txBody>
          <a:bodyPr wrap="none" lIns="68574" tIns="34289" rIns="68574" bIns="34289">
            <a:spAutoFit/>
          </a:bodyPr>
          <a:lstStyle/>
          <a:p>
            <a:pPr defTabSz="685732">
              <a:spcAft>
                <a:spcPts val="600"/>
              </a:spcAft>
            </a:pPr>
            <a:r>
              <a:rPr lang="ru-RU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РС(Я)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51490" y="2142788"/>
            <a:ext cx="3316419" cy="415497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732"/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Увеличение посещений организаций культуры, %</a:t>
            </a:r>
          </a:p>
        </p:txBody>
      </p:sp>
      <p:grpSp>
        <p:nvGrpSpPr>
          <p:cNvPr id="98" name="Группа 97"/>
          <p:cNvGrpSpPr/>
          <p:nvPr/>
        </p:nvGrpSpPr>
        <p:grpSpPr>
          <a:xfrm>
            <a:off x="5537995" y="1704441"/>
            <a:ext cx="2185099" cy="600164"/>
            <a:chOff x="8462064" y="3758968"/>
            <a:chExt cx="2913468" cy="800214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8462064" y="3861886"/>
              <a:ext cx="1148392" cy="677104"/>
              <a:chOff x="8496208" y="3861886"/>
              <a:chExt cx="1148392" cy="67710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8633040" y="3861886"/>
                <a:ext cx="1011560" cy="677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700" kern="1000" spc="-8" dirty="0">
                    <a:solidFill>
                      <a:srgbClr val="5B9BD5">
                        <a:lumMod val="5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115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8496208" y="4144426"/>
                <a:ext cx="317182" cy="36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32"/>
                <a:r>
                  <a:rPr lang="ru-RU" sz="1200" spc="15" dirty="0">
                    <a:ln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</a:t>
                </a:r>
              </a:p>
            </p:txBody>
          </p:sp>
        </p:grpSp>
        <p:grpSp>
          <p:nvGrpSpPr>
            <p:cNvPr id="91" name="Группа 90"/>
            <p:cNvGrpSpPr/>
            <p:nvPr/>
          </p:nvGrpSpPr>
          <p:grpSpPr>
            <a:xfrm>
              <a:off x="10086657" y="3758968"/>
              <a:ext cx="1288875" cy="800214"/>
              <a:chOff x="10170302" y="3758968"/>
              <a:chExt cx="1288875" cy="80021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0269106" y="3758968"/>
                <a:ext cx="1190071" cy="800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3300" spc="15" dirty="0">
                    <a:solidFill>
                      <a:srgbClr val="70AD47">
                        <a:lumMod val="75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115</a:t>
                </a: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0170302" y="4125009"/>
                <a:ext cx="323936" cy="410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32"/>
                <a:r>
                  <a:rPr lang="ru-RU" sz="1400" kern="0" spc="-8" dirty="0">
                    <a:ln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</a:t>
                </a:r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4973381" y="1301045"/>
            <a:ext cx="4024458" cy="577079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732"/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Число созданных новых мест в общеобразовательных организациях, расположенных в сельской местности и поселках городского типа, тыс. человек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5411033" y="864138"/>
            <a:ext cx="2456388" cy="600164"/>
            <a:chOff x="8267451" y="1303349"/>
            <a:chExt cx="3275183" cy="800214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8267451" y="1389185"/>
              <a:ext cx="1443761" cy="646331"/>
              <a:chOff x="8267451" y="1389185"/>
              <a:chExt cx="1443761" cy="64633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8756142" y="1389185"/>
                <a:ext cx="955070" cy="646331"/>
              </a:xfrm>
              <a:prstGeom prst="rect">
                <a:avLst/>
              </a:prstGeom>
              <a:noFill/>
            </p:spPr>
            <p:txBody>
              <a:bodyPr wrap="none" rtlCol="0">
                <a:normAutofit lnSpcReduction="10000"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700" kern="1000" spc="-8" dirty="0">
                    <a:solidFill>
                      <a:srgbClr val="5B9BD5">
                        <a:lumMod val="5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24,6</a:t>
                </a: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8267451" y="1678055"/>
                <a:ext cx="598882" cy="338554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92500" lnSpcReduction="10000"/>
              </a:bodyPr>
              <a:lstStyle/>
              <a:p>
                <a:pPr algn="ctr" defTabSz="685732"/>
                <a:r>
                  <a:rPr lang="ru-RU" sz="1200" spc="15" dirty="0">
                    <a:ln w="3175"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</a:t>
                </a:r>
              </a:p>
            </p:txBody>
          </p:sp>
        </p:grpSp>
        <p:grpSp>
          <p:nvGrpSpPr>
            <p:cNvPr id="87" name="Группа 86"/>
            <p:cNvGrpSpPr/>
            <p:nvPr/>
          </p:nvGrpSpPr>
          <p:grpSpPr>
            <a:xfrm>
              <a:off x="10028141" y="1303349"/>
              <a:ext cx="1514493" cy="800214"/>
              <a:chOff x="10189853" y="1303349"/>
              <a:chExt cx="1514493" cy="80021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0355686" y="1303349"/>
                <a:ext cx="1348660" cy="800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3300" spc="15" dirty="0">
                    <a:solidFill>
                      <a:srgbClr val="70AD47">
                        <a:lumMod val="75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0,74</a:t>
                </a: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0189853" y="1662346"/>
                <a:ext cx="323936" cy="410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32"/>
                <a:r>
                  <a:rPr lang="ru-RU" sz="1400" kern="0" spc="-8" dirty="0">
                    <a:ln w="3175"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</a:t>
                </a:r>
              </a:p>
            </p:txBody>
          </p:sp>
        </p:grpSp>
      </p:grpSp>
      <p:sp>
        <p:nvSpPr>
          <p:cNvPr id="25" name="Прямоугольник 24"/>
          <p:cNvSpPr/>
          <p:nvPr/>
        </p:nvSpPr>
        <p:spPr>
          <a:xfrm>
            <a:off x="5689821" y="677366"/>
            <a:ext cx="419827" cy="300083"/>
          </a:xfrm>
          <a:prstGeom prst="rect">
            <a:avLst/>
          </a:prstGeom>
        </p:spPr>
        <p:txBody>
          <a:bodyPr wrap="none" lIns="68574" tIns="34289" rIns="68574" bIns="34289">
            <a:spAutoFit/>
          </a:bodyPr>
          <a:lstStyle/>
          <a:p>
            <a:pPr defTabSz="685732">
              <a:spcAft>
                <a:spcPts val="600"/>
              </a:spcAft>
            </a:pPr>
            <a:r>
              <a:rPr lang="ru-RU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РФ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02309" y="673959"/>
            <a:ext cx="662681" cy="300083"/>
          </a:xfrm>
          <a:prstGeom prst="rect">
            <a:avLst/>
          </a:prstGeom>
        </p:spPr>
        <p:txBody>
          <a:bodyPr wrap="none" lIns="68574" tIns="34289" rIns="68574" bIns="34289">
            <a:spAutoFit/>
          </a:bodyPr>
          <a:lstStyle/>
          <a:p>
            <a:pPr defTabSz="685732">
              <a:spcAft>
                <a:spcPts val="600"/>
              </a:spcAft>
            </a:pPr>
            <a:r>
              <a:rPr lang="ru-RU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РС(Я)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87207" y="3074964"/>
            <a:ext cx="3218235" cy="435398"/>
          </a:xfrm>
          <a:prstGeom prst="rect">
            <a:avLst/>
          </a:prstGeom>
        </p:spPr>
        <p:txBody>
          <a:bodyPr wrap="square" lIns="68574" tIns="34289" rIns="68574" bIns="53996">
            <a:spAutoFit/>
          </a:bodyPr>
          <a:lstStyle/>
          <a:p>
            <a:pPr algn="ctr" defTabSz="685732"/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Количество граждан, расселенных из аварийного жилищного фонда, тыс. чел.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1631414" y="2563381"/>
            <a:ext cx="2908972" cy="626701"/>
            <a:chOff x="2441767" y="5228652"/>
            <a:chExt cx="3468729" cy="835596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2441767" y="5306192"/>
              <a:ext cx="1570703" cy="712486"/>
              <a:chOff x="2751588" y="5306192"/>
              <a:chExt cx="1570703" cy="71248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076018" y="5306192"/>
                <a:ext cx="1246273" cy="712486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700" kern="1000" spc="-8" dirty="0">
                    <a:solidFill>
                      <a:srgbClr val="5B9BD5">
                        <a:lumMod val="5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530,9</a:t>
                </a: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2751588" y="5595238"/>
                <a:ext cx="283661" cy="404712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/>
                <a:r>
                  <a:rPr lang="ru-RU" sz="1200" spc="15" dirty="0">
                    <a:ln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</a:t>
                </a:r>
              </a:p>
            </p:txBody>
          </p:sp>
        </p:grpSp>
        <p:grpSp>
          <p:nvGrpSpPr>
            <p:cNvPr id="85" name="Группа 84"/>
            <p:cNvGrpSpPr/>
            <p:nvPr/>
          </p:nvGrpSpPr>
          <p:grpSpPr>
            <a:xfrm>
              <a:off x="4378671" y="5228652"/>
              <a:ext cx="1531825" cy="835596"/>
              <a:chOff x="4645842" y="5228652"/>
              <a:chExt cx="1531825" cy="835596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4928626" y="5228652"/>
                <a:ext cx="1249041" cy="835596"/>
              </a:xfrm>
              <a:prstGeom prst="rect">
                <a:avLst/>
              </a:prstGeom>
              <a:noFill/>
            </p:spPr>
            <p:txBody>
              <a:bodyPr wrap="square" bIns="72000" rtlCol="0">
                <a:spAutoFit/>
              </a:bodyPr>
              <a:lstStyle/>
              <a:p>
                <a:pPr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3300" spc="15" dirty="0">
                    <a:solidFill>
                      <a:srgbClr val="70AD47">
                        <a:lumMod val="75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61,1</a:t>
                </a: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645842" y="5608787"/>
                <a:ext cx="289702" cy="445748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/>
                <a:r>
                  <a:rPr lang="ru-RU" sz="1400" kern="0" spc="-8" dirty="0">
                    <a:ln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</a:t>
                </a:r>
              </a:p>
            </p:txBody>
          </p:sp>
        </p:grpSp>
      </p:grpSp>
      <p:sp>
        <p:nvSpPr>
          <p:cNvPr id="36" name="Прямоугольник 35"/>
          <p:cNvSpPr/>
          <p:nvPr/>
        </p:nvSpPr>
        <p:spPr>
          <a:xfrm>
            <a:off x="1381792" y="2142788"/>
            <a:ext cx="3514604" cy="781647"/>
          </a:xfrm>
          <a:prstGeom prst="rect">
            <a:avLst/>
          </a:prstGeom>
        </p:spPr>
        <p:txBody>
          <a:bodyPr wrap="square" lIns="68574" tIns="34289" rIns="68574" bIns="53996">
            <a:spAutoFit/>
          </a:bodyPr>
          <a:lstStyle/>
          <a:p>
            <a:pPr algn="ctr" defTabSz="685732"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Доля автодорог регионального и межмуниципального значения, соответствующих нормативным требованиям, %</a:t>
            </a:r>
          </a:p>
        </p:txBody>
      </p:sp>
      <p:grpSp>
        <p:nvGrpSpPr>
          <p:cNvPr id="99" name="Группа 98"/>
          <p:cNvGrpSpPr/>
          <p:nvPr/>
        </p:nvGrpSpPr>
        <p:grpSpPr>
          <a:xfrm>
            <a:off x="1818705" y="1684912"/>
            <a:ext cx="2675108" cy="626701"/>
            <a:chOff x="2770349" y="3687329"/>
            <a:chExt cx="3566807" cy="835601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2770349" y="3768061"/>
              <a:ext cx="1513421" cy="712490"/>
              <a:chOff x="2403863" y="3768061"/>
              <a:chExt cx="1513421" cy="71249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778853" y="3768061"/>
                <a:ext cx="1138431" cy="712490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700" kern="1000" spc="-8" dirty="0">
                    <a:solidFill>
                      <a:srgbClr val="5B9BD5">
                        <a:lumMod val="5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50,9</a:t>
                </a: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2403863" y="3985499"/>
                <a:ext cx="654026" cy="404714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/>
                <a:r>
                  <a:rPr lang="ru-RU" sz="1200" spc="15" dirty="0">
                    <a:ln w="3175"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43,1</a:t>
                </a:r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4489604" y="3687329"/>
              <a:ext cx="1847552" cy="835601"/>
              <a:chOff x="4261607" y="3687329"/>
              <a:chExt cx="1847552" cy="835601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4760500" y="3687329"/>
                <a:ext cx="1348659" cy="835601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3300" spc="15" dirty="0">
                    <a:solidFill>
                      <a:srgbClr val="C00000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39,3</a:t>
                </a: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4261607" y="3985500"/>
                <a:ext cx="704551" cy="445750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/>
                <a:r>
                  <a:rPr lang="ru-RU" sz="1400" kern="0" spc="-8" dirty="0">
                    <a:ln w="3175"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29,9</a:t>
                </a:r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154180" y="1016232"/>
            <a:ext cx="1249468" cy="288538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ДЕМОГРАФИЯ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45408" y="960909"/>
            <a:ext cx="1176179" cy="288538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spc="-7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ОБРАЗОВАНИЕ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101153" y="1779225"/>
            <a:ext cx="911587" cy="288538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КУЛЬТУРА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32989" y="2666543"/>
            <a:ext cx="1123136" cy="727119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ЖИЛЬЕ И </a:t>
            </a:r>
            <a:b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</a:b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ГОРОДСКАЯ </a:t>
            </a:r>
            <a:b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</a:b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СРЕДА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973381" y="3040781"/>
            <a:ext cx="3450183" cy="608523"/>
          </a:xfrm>
          <a:prstGeom prst="rect">
            <a:avLst/>
          </a:prstGeom>
        </p:spPr>
        <p:txBody>
          <a:bodyPr wrap="square" lIns="68574" tIns="53996" rIns="80992" bIns="34289">
            <a:spAutoFit/>
          </a:bodyPr>
          <a:lstStyle/>
          <a:p>
            <a:pPr algn="ctr" defTabSz="685732"/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Доля населения, обеспеченного качественной питьевой водой из систем централизованного водоснабжения, %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5207426" y="2552450"/>
            <a:ext cx="2645403" cy="600164"/>
            <a:chOff x="8113949" y="5154255"/>
            <a:chExt cx="3527200" cy="800214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8113949" y="5257869"/>
              <a:ext cx="1658962" cy="677104"/>
              <a:chOff x="8013280" y="5257869"/>
              <a:chExt cx="1658962" cy="677104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8533811" y="5257869"/>
                <a:ext cx="1138431" cy="677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700" kern="1000" spc="-8" dirty="0">
                    <a:solidFill>
                      <a:srgbClr val="5B9BD5">
                        <a:lumMod val="5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90,8</a:t>
                </a: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8013280" y="5512403"/>
                <a:ext cx="654026" cy="36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32"/>
                <a:r>
                  <a:rPr lang="ru-RU" sz="1200" spc="15" dirty="0">
                    <a:ln w="3175"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87,5</a:t>
                </a:r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9768960" y="5154255"/>
              <a:ext cx="1872189" cy="800214"/>
              <a:chOff x="10010501" y="5154255"/>
              <a:chExt cx="1872189" cy="800214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0534031" y="5154255"/>
                <a:ext cx="1348659" cy="800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3300" spc="15" dirty="0">
                    <a:solidFill>
                      <a:srgbClr val="C00000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75,8</a:t>
                </a: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10010501" y="5481621"/>
                <a:ext cx="704551" cy="410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32"/>
                <a:r>
                  <a:rPr lang="ru-RU" sz="1400" kern="0" spc="-8" dirty="0">
                    <a:ln w="3175"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59,8</a:t>
                </a: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8017331" y="2645910"/>
            <a:ext cx="995937" cy="288538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ЭКОЛОГИЯ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4973381" y="682357"/>
            <a:ext cx="0" cy="424286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/>
          <p:cNvSpPr/>
          <p:nvPr/>
        </p:nvSpPr>
        <p:spPr>
          <a:xfrm>
            <a:off x="4969975" y="4007214"/>
            <a:ext cx="3279446" cy="746356"/>
          </a:xfrm>
          <a:prstGeom prst="rect">
            <a:avLst/>
          </a:prstGeom>
        </p:spPr>
        <p:txBody>
          <a:bodyPr wrap="square" lIns="0" tIns="34289" rIns="0" bIns="34289">
            <a:spAutoFit/>
          </a:bodyPr>
          <a:lstStyle/>
          <a:p>
            <a:pPr algn="ctr" defTabSz="685732">
              <a:spcAft>
                <a:spcPts val="600"/>
              </a:spcAft>
            </a:pPr>
            <a:r>
              <a:rPr lang="ru-RU" sz="1100" spc="-75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Создание в России не менее 15 научно-образовательных центров мирового уровня на основе кооперации научных организаций с организациями реального сектора, ед.</a:t>
            </a:r>
          </a:p>
        </p:txBody>
      </p:sp>
      <p:grpSp>
        <p:nvGrpSpPr>
          <p:cNvPr id="107" name="Группа 106"/>
          <p:cNvGrpSpPr/>
          <p:nvPr/>
        </p:nvGrpSpPr>
        <p:grpSpPr>
          <a:xfrm>
            <a:off x="5691235" y="3538330"/>
            <a:ext cx="1817097" cy="600164"/>
            <a:chOff x="8586792" y="2320850"/>
            <a:chExt cx="2422796" cy="800214"/>
          </a:xfrm>
        </p:grpSpPr>
        <p:grpSp>
          <p:nvGrpSpPr>
            <p:cNvPr id="108" name="Группа 107"/>
            <p:cNvGrpSpPr/>
            <p:nvPr/>
          </p:nvGrpSpPr>
          <p:grpSpPr>
            <a:xfrm>
              <a:off x="8586792" y="2410033"/>
              <a:ext cx="831224" cy="646331"/>
              <a:chOff x="8620936" y="2410033"/>
              <a:chExt cx="831224" cy="646331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8753892" y="2410033"/>
                <a:ext cx="698268" cy="646331"/>
              </a:xfrm>
              <a:prstGeom prst="rect">
                <a:avLst/>
              </a:prstGeom>
              <a:noFill/>
            </p:spPr>
            <p:txBody>
              <a:bodyPr wrap="none" rtlCol="0">
                <a:normAutofit lnSpcReduction="10000"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700" kern="1000" spc="-8" dirty="0">
                    <a:solidFill>
                      <a:srgbClr val="5B9BD5">
                        <a:lumMod val="5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15</a:t>
                </a:r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8620936" y="2704672"/>
                <a:ext cx="273793" cy="338554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92500" lnSpcReduction="10000"/>
              </a:bodyPr>
              <a:lstStyle/>
              <a:p>
                <a:pPr algn="ctr" defTabSz="685732"/>
                <a:r>
                  <a:rPr lang="ru-RU" sz="1200" spc="15" dirty="0">
                    <a:ln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</a:t>
                </a:r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>
              <a:off x="10357453" y="2320850"/>
              <a:ext cx="652135" cy="800214"/>
              <a:chOff x="10281920" y="2320850"/>
              <a:chExt cx="652135" cy="800214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10373217" y="2320850"/>
                <a:ext cx="560838" cy="800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3300" spc="15" dirty="0">
                    <a:solidFill>
                      <a:srgbClr val="70AD47">
                        <a:lumMod val="75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10281920" y="2693474"/>
                <a:ext cx="323936" cy="410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32"/>
                <a:r>
                  <a:rPr lang="ru-RU" sz="1400" kern="0" spc="-8" dirty="0">
                    <a:ln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</a:t>
                </a:r>
              </a:p>
            </p:txBody>
          </p:sp>
        </p:grpSp>
      </p:grpSp>
      <p:sp>
        <p:nvSpPr>
          <p:cNvPr id="114" name="Прямоугольник 113"/>
          <p:cNvSpPr/>
          <p:nvPr/>
        </p:nvSpPr>
        <p:spPr>
          <a:xfrm>
            <a:off x="1623367" y="3971688"/>
            <a:ext cx="3046109" cy="435398"/>
          </a:xfrm>
          <a:prstGeom prst="rect">
            <a:avLst/>
          </a:prstGeom>
        </p:spPr>
        <p:txBody>
          <a:bodyPr wrap="square" lIns="68574" tIns="34289" rIns="68574" bIns="53996">
            <a:spAutoFit/>
          </a:bodyPr>
          <a:lstStyle/>
          <a:p>
            <a:pPr algn="ctr" defTabSz="685732"/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Смертность от новообразований, в </a:t>
            </a:r>
            <a:r>
              <a:rPr lang="ru-RU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 злокачественных, на 100 тыс. населения</a:t>
            </a:r>
          </a:p>
        </p:txBody>
      </p:sp>
      <p:grpSp>
        <p:nvGrpSpPr>
          <p:cNvPr id="115" name="Группа 114"/>
          <p:cNvGrpSpPr/>
          <p:nvPr/>
        </p:nvGrpSpPr>
        <p:grpSpPr>
          <a:xfrm>
            <a:off x="1736799" y="3512848"/>
            <a:ext cx="2803586" cy="626701"/>
            <a:chOff x="2584025" y="2308756"/>
            <a:chExt cx="3738114" cy="835594"/>
          </a:xfrm>
        </p:grpSpPr>
        <p:grpSp>
          <p:nvGrpSpPr>
            <p:cNvPr id="116" name="Группа 115"/>
            <p:cNvGrpSpPr/>
            <p:nvPr/>
          </p:nvGrpSpPr>
          <p:grpSpPr>
            <a:xfrm>
              <a:off x="2584025" y="2408017"/>
              <a:ext cx="1532624" cy="712484"/>
              <a:chOff x="2286949" y="2408017"/>
              <a:chExt cx="1532624" cy="712484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2808013" y="2408017"/>
                <a:ext cx="1011560" cy="712484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700" kern="1000" spc="-8" dirty="0">
                    <a:solidFill>
                      <a:srgbClr val="5B9BD5">
                        <a:lumMod val="5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185</a:t>
                </a:r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2286949" y="2627498"/>
                <a:ext cx="769869" cy="404711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/>
                <a:r>
                  <a:rPr lang="ru-RU" sz="1200" spc="15" dirty="0">
                    <a:ln w="3175">
                      <a:solidFill>
                        <a:sysClr val="windowText" lastClr="000000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200,6</a:t>
                </a:r>
              </a:p>
            </p:txBody>
          </p:sp>
        </p:grpSp>
        <p:grpSp>
          <p:nvGrpSpPr>
            <p:cNvPr id="117" name="Группа 116"/>
            <p:cNvGrpSpPr/>
            <p:nvPr/>
          </p:nvGrpSpPr>
          <p:grpSpPr>
            <a:xfrm>
              <a:off x="4503858" y="2308756"/>
              <a:ext cx="1818281" cy="835594"/>
              <a:chOff x="4131752" y="2308756"/>
              <a:chExt cx="1818281" cy="835594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4759963" y="2308756"/>
                <a:ext cx="1190070" cy="835594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3300" spc="15" dirty="0">
                    <a:solidFill>
                      <a:srgbClr val="70AD47">
                        <a:lumMod val="75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130</a:t>
                </a:r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4131752" y="2607316"/>
                <a:ext cx="835700" cy="445747"/>
              </a:xfrm>
              <a:prstGeom prst="rect">
                <a:avLst/>
              </a:prstGeom>
              <a:noFill/>
            </p:spPr>
            <p:txBody>
              <a:bodyPr wrap="none" bIns="72000" rtlCol="0">
                <a:spAutoFit/>
              </a:bodyPr>
              <a:lstStyle/>
              <a:p>
                <a:pPr algn="ctr" defTabSz="685732"/>
                <a:r>
                  <a:rPr lang="ru-RU" sz="1400" kern="0" spc="-8" dirty="0">
                    <a:ln w="3175">
                      <a:solidFill>
                        <a:sysClr val="windowText" lastClr="000000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136,5</a:t>
                </a:r>
              </a:p>
            </p:txBody>
          </p:sp>
        </p:grpSp>
      </p:grpSp>
      <p:sp>
        <p:nvSpPr>
          <p:cNvPr id="122" name="TextBox 121"/>
          <p:cNvSpPr txBox="1"/>
          <p:nvPr/>
        </p:nvSpPr>
        <p:spPr>
          <a:xfrm>
            <a:off x="125647" y="3710209"/>
            <a:ext cx="1711565" cy="288538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ЗДРАВООХРАНЕНИЕ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347086" y="3591369"/>
            <a:ext cx="661422" cy="288538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НАУКА</a:t>
            </a:r>
          </a:p>
        </p:txBody>
      </p:sp>
      <p:pic>
        <p:nvPicPr>
          <p:cNvPr id="9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82" y="14548"/>
            <a:ext cx="64807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Заголовок 3"/>
          <p:cNvSpPr txBox="1">
            <a:spLocks/>
          </p:cNvSpPr>
          <p:nvPr/>
        </p:nvSpPr>
        <p:spPr>
          <a:xfrm>
            <a:off x="11433" y="0"/>
            <a:ext cx="9144000" cy="6522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33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Национальные проекты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200" smtClean="0">
                <a:latin typeface="Calibri" panose="020F0502020204030204" pitchFamily="34" charset="0"/>
              </a:rPr>
              <a:pPr/>
              <a:t>13</a:t>
            </a:fld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0479"/>
            <a:ext cx="2181993" cy="1057631"/>
          </a:xfrm>
          <a:prstGeom prst="rect">
            <a:avLst/>
          </a:prstGeom>
          <a:solidFill>
            <a:srgbClr val="000000">
              <a:alpha val="38824"/>
            </a:srgbClr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24231" y="3356189"/>
            <a:ext cx="3866662" cy="41549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defTabSz="685766"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Количество субъектов малого и среднего предпринимательства МСП, чел. 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2471273" y="2874616"/>
            <a:ext cx="2499197" cy="507831"/>
            <a:chOff x="3347416" y="3832823"/>
            <a:chExt cx="3332263" cy="677108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47416" y="3955933"/>
              <a:ext cx="1392493" cy="553998"/>
              <a:chOff x="3310546" y="3919691"/>
              <a:chExt cx="1392493" cy="55399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711421" y="3919691"/>
                <a:ext cx="9916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66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700" kern="1000" spc="-8" dirty="0">
                    <a:solidFill>
                      <a:srgbClr val="5B9BD5">
                        <a:lumMod val="5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25</a:t>
                </a:r>
                <a:r>
                  <a:rPr lang="ru-RU" sz="1400" kern="1000" spc="-8" dirty="0">
                    <a:solidFill>
                      <a:srgbClr val="5B9BD5">
                        <a:lumMod val="5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млн</a:t>
                </a: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3310546" y="4152184"/>
                <a:ext cx="4142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66"/>
                <a:r>
                  <a:rPr lang="ru-RU" sz="1200" spc="15" dirty="0">
                    <a:ln w="3175"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19,2</a:t>
                </a: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5109898" y="3832823"/>
              <a:ext cx="1569781" cy="677108"/>
              <a:chOff x="5133061" y="3832823"/>
              <a:chExt cx="1569781" cy="67710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697760" y="3832823"/>
                <a:ext cx="100508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66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3300" spc="-30" dirty="0">
                    <a:solidFill>
                      <a:srgbClr val="70AD47">
                        <a:lumMod val="75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50</a:t>
                </a:r>
                <a:r>
                  <a:rPr lang="ru-RU" sz="1400" spc="-30" dirty="0">
                    <a:solidFill>
                      <a:srgbClr val="70AD47">
                        <a:lumMod val="75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тыс</a:t>
                </a: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133061" y="4143443"/>
                <a:ext cx="598882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66"/>
                <a:r>
                  <a:rPr lang="ru-RU" sz="1400" kern="0" spc="-8" dirty="0">
                    <a:ln w="3175"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0,039</a:t>
                </a:r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1787541" y="4074235"/>
            <a:ext cx="3866662" cy="41549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defTabSz="685766"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Объем экспорта </a:t>
            </a:r>
            <a:r>
              <a:rPr lang="ru-RU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несырьевых</a:t>
            </a: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неэнергетических товаров, млрд долларов США 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2276958" y="3622560"/>
            <a:ext cx="2721117" cy="507831"/>
            <a:chOff x="3110245" y="4834762"/>
            <a:chExt cx="3628154" cy="677108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3110245" y="4911184"/>
              <a:ext cx="1289842" cy="553998"/>
              <a:chOff x="3231912" y="4877086"/>
              <a:chExt cx="1289842" cy="55399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751351" y="4877086"/>
                <a:ext cx="7704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66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700" kern="1000" spc="-8" dirty="0">
                    <a:solidFill>
                      <a:srgbClr val="5B9BD5">
                        <a:lumMod val="5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250</a:t>
                </a: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231912" y="5109579"/>
                <a:ext cx="5241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66"/>
                <a:r>
                  <a:rPr lang="ru-RU" sz="1200" spc="15" dirty="0">
                    <a:ln w="3175"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135,1</a:t>
                </a: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5390928" y="4834762"/>
              <a:ext cx="1347471" cy="677108"/>
              <a:chOff x="5160015" y="4834762"/>
              <a:chExt cx="1347471" cy="67710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719663" y="4834762"/>
                <a:ext cx="78782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66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3300" spc="15" dirty="0" smtClean="0">
                    <a:solidFill>
                      <a:srgbClr val="70AD47">
                        <a:lumMod val="75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0,4</a:t>
                </a:r>
                <a:endParaRPr lang="ru-RU" sz="3300" spc="15" dirty="0">
                  <a:solidFill>
                    <a:srgbClr val="70AD47">
                      <a:lumMod val="75000"/>
                    </a:srgb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160015" y="5100838"/>
                <a:ext cx="465641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66"/>
                <a:r>
                  <a:rPr lang="ru-RU" sz="1400" kern="0" spc="-8" dirty="0">
                    <a:ln w="3175"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0,23</a:t>
                </a:r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1787541" y="1464368"/>
            <a:ext cx="3905538" cy="588621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defTabSz="685766"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Рост производительности труда </a:t>
            </a:r>
            <a:b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на средних и крупных </a:t>
            </a:r>
            <a:r>
              <a:rPr lang="ru-RU" sz="1100" spc="-53" dirty="0">
                <a:solidFill>
                  <a:srgbClr val="002060"/>
                </a:solidFill>
                <a:latin typeface="Century Gothic" panose="020B0502020202020204" pitchFamily="34" charset="0"/>
              </a:rPr>
              <a:t>предприятиях </a:t>
            </a:r>
            <a:br>
              <a:rPr lang="ru-RU" sz="1100" spc="-53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100" spc="-53" dirty="0">
                <a:solidFill>
                  <a:srgbClr val="002060"/>
                </a:solidFill>
                <a:latin typeface="Century Gothic" panose="020B0502020202020204" pitchFamily="34" charset="0"/>
              </a:rPr>
              <a:t>базовых </a:t>
            </a:r>
            <a:r>
              <a:rPr lang="ru-RU" sz="1100" spc="-53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несырьевых</a:t>
            </a:r>
            <a:r>
              <a:rPr lang="ru-RU" sz="1100" spc="-53" dirty="0">
                <a:solidFill>
                  <a:srgbClr val="002060"/>
                </a:solidFill>
                <a:latin typeface="Century Gothic" panose="020B0502020202020204" pitchFamily="34" charset="0"/>
              </a:rPr>
              <a:t> отраслей экономики, % к 2017 году 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2461402" y="1116414"/>
            <a:ext cx="1075775" cy="415498"/>
            <a:chOff x="3398859" y="1452286"/>
            <a:chExt cx="1229366" cy="553997"/>
          </a:xfrm>
        </p:grpSpPr>
        <p:sp>
          <p:nvSpPr>
            <p:cNvPr id="20" name="TextBox 19"/>
            <p:cNvSpPr txBox="1"/>
            <p:nvPr/>
          </p:nvSpPr>
          <p:spPr>
            <a:xfrm>
              <a:off x="3644879" y="1452286"/>
              <a:ext cx="983346" cy="553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766">
                <a:defRPr sz="1862" b="0" i="0" u="none" strike="noStrike" kern="1200" cap="none" spc="20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2700" kern="1000" spc="-8" dirty="0">
                  <a:solidFill>
                    <a:srgbClr val="5B9BD5">
                      <a:lumMod val="50000"/>
                    </a:srgb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122,4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398859" y="1686693"/>
              <a:ext cx="29786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766"/>
              <a:r>
                <a:rPr lang="ru-RU" sz="1200" spc="15" dirty="0">
                  <a:ln w="3175">
                    <a:solidFill>
                      <a:prstClr val="black"/>
                    </a:solidFill>
                  </a:ln>
                  <a:solidFill>
                    <a:srgbClr val="5B9BD5">
                      <a:lumMod val="60000"/>
                      <a:lumOff val="40000"/>
                    </a:srgb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100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789176" y="1056280"/>
            <a:ext cx="1482377" cy="507831"/>
            <a:chOff x="5070508" y="1421908"/>
            <a:chExt cx="1703293" cy="677108"/>
          </a:xfrm>
        </p:grpSpPr>
        <p:sp>
          <p:nvSpPr>
            <p:cNvPr id="22" name="TextBox 21"/>
            <p:cNvSpPr txBox="1"/>
            <p:nvPr/>
          </p:nvSpPr>
          <p:spPr>
            <a:xfrm>
              <a:off x="5552624" y="1421908"/>
              <a:ext cx="122117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766">
                <a:defRPr sz="1862" b="0" i="0" u="none" strike="noStrike" kern="1200" cap="none" spc="20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3300" spc="15" dirty="0" smtClean="0">
                  <a:solidFill>
                    <a:srgbClr val="70AD47">
                      <a:lumMod val="75000"/>
                    </a:srgb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122,4</a:t>
              </a:r>
              <a:endParaRPr lang="ru-RU" sz="3300" spc="15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70508" y="1705252"/>
              <a:ext cx="516099" cy="2923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766"/>
              <a:r>
                <a:rPr lang="ru-RU" sz="1400" kern="0" spc="-8" dirty="0">
                  <a:ln w="3175">
                    <a:solidFill>
                      <a:prstClr val="black"/>
                    </a:solidFill>
                  </a:ln>
                  <a:solidFill>
                    <a:srgbClr val="5B9BD5">
                      <a:lumMod val="60000"/>
                      <a:lumOff val="40000"/>
                    </a:srgb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102,1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94042" y="1172041"/>
            <a:ext cx="2045645" cy="49907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ПРОИЗВОДИТЕЛЬНОСТЬ </a:t>
            </a:r>
            <a:b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</a:b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ТРУДА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4041" y="2060746"/>
            <a:ext cx="1455891" cy="49907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ЦИФРОВАЯ </a:t>
            </a:r>
            <a:b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</a:b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ЭКОНОМИКА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96918" y="2441347"/>
            <a:ext cx="3866662" cy="41549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defTabSz="685766"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Доля домохозяйств, имеющих возможность доступа к сети Интернет по ВОЛС, %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2610101" y="1948016"/>
            <a:ext cx="2444646" cy="507831"/>
            <a:chOff x="3455631" y="2610890"/>
            <a:chExt cx="3259527" cy="677108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3455631" y="2734000"/>
              <a:ext cx="818460" cy="553998"/>
              <a:chOff x="3446493" y="2699902"/>
              <a:chExt cx="818460" cy="55399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751351" y="2699902"/>
                <a:ext cx="51360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66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700" kern="1000" spc="-8" dirty="0">
                    <a:solidFill>
                      <a:srgbClr val="5B9BD5">
                        <a:lumMod val="5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97</a:t>
                </a: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446493" y="2932395"/>
                <a:ext cx="1343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685766"/>
                <a:r>
                  <a:rPr lang="ru-RU" sz="1200" spc="15" dirty="0">
                    <a:ln w="3175"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</a:t>
                </a: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4992743" y="2610890"/>
              <a:ext cx="1722415" cy="677108"/>
              <a:chOff x="5255715" y="2610890"/>
              <a:chExt cx="1722415" cy="67710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863401" y="2610890"/>
                <a:ext cx="111472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66">
                  <a:defRPr sz="1862" b="0" i="0" u="none" strike="noStrike" kern="1200" cap="none" spc="2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3300" spc="15" dirty="0">
                    <a:solidFill>
                      <a:srgbClr val="C00000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85,5</a:t>
                </a: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5255715" y="2923654"/>
                <a:ext cx="465641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766"/>
                <a:r>
                  <a:rPr lang="ru-RU" sz="1400" kern="0" spc="-8" dirty="0">
                    <a:ln w="3175">
                      <a:solidFill>
                        <a:prstClr val="black"/>
                      </a:solidFill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73,8</a:t>
                </a: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94041" y="3013812"/>
            <a:ext cx="1303221" cy="28416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МСП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9513" y="3678716"/>
            <a:ext cx="1944216" cy="50013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Международная </a:t>
            </a:r>
            <a:b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</a:b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кооперация </a:t>
            </a:r>
            <a:r>
              <a:rPr lang="ru-RU" sz="1400" spc="15" dirty="0" smtClean="0">
                <a:solidFill>
                  <a:srgbClr val="44546A">
                    <a:lumMod val="60000"/>
                    <a:lumOff val="40000"/>
                  </a:srgbClr>
                </a:solidFill>
              </a:rPr>
              <a:t>и </a:t>
            </a:r>
            <a:r>
              <a:rPr lang="ru-RU" sz="1400" spc="15" dirty="0">
                <a:solidFill>
                  <a:srgbClr val="44546A">
                    <a:lumMod val="60000"/>
                    <a:lumOff val="40000"/>
                  </a:srgbClr>
                </a:solidFill>
              </a:rPr>
              <a:t>экспорт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740065" y="1172041"/>
            <a:ext cx="0" cy="258982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686239" y="844865"/>
            <a:ext cx="419827" cy="300083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defTabSz="685766">
              <a:spcAft>
                <a:spcPts val="600"/>
              </a:spcAft>
            </a:pPr>
            <a:r>
              <a:rPr lang="ru-RU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РФ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019982" y="843324"/>
            <a:ext cx="662681" cy="300083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defTabSz="685766">
              <a:spcAft>
                <a:spcPts val="600"/>
              </a:spcAft>
            </a:pPr>
            <a:r>
              <a:rPr lang="ru-RU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РС(Я)</a:t>
            </a: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859578"/>
              </p:ext>
            </p:extLst>
          </p:nvPr>
        </p:nvGraphicFramePr>
        <p:xfrm>
          <a:off x="6076594" y="2730603"/>
          <a:ext cx="3067406" cy="10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131">
                  <a:extLst>
                    <a:ext uri="{9D8B030D-6E8A-4147-A177-3AD203B41FA5}">
                      <a16:colId xmlns:a16="http://schemas.microsoft.com/office/drawing/2014/main" xmlns="" val="112576990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xmlns="" val="2748426754"/>
                    </a:ext>
                  </a:extLst>
                </a:gridCol>
              </a:tblGrid>
              <a:tr h="27945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88,77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54000" marR="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- федеральный бюджет</a:t>
                      </a:r>
                    </a:p>
                  </a:txBody>
                  <a:tcPr marL="54000" marR="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4267882"/>
                  </a:ext>
                </a:extLst>
              </a:tr>
              <a:tr h="45090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45,85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54000" marR="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- консолидированный бюджет РС(Я)</a:t>
                      </a:r>
                    </a:p>
                  </a:txBody>
                  <a:tcPr marL="54000" marR="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8921752"/>
                  </a:ext>
                </a:extLst>
              </a:tr>
              <a:tr h="27945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8,08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54000" marR="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-  внебюджетные источники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54000" marR="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3073706"/>
                  </a:ext>
                </a:extLst>
              </a:tr>
            </a:tbl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6076594" y="2353107"/>
            <a:ext cx="1863972" cy="300082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defTabSz="685766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500" b="1" spc="15" dirty="0">
                <a:solidFill>
                  <a:srgbClr val="C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млрд рублей, </a:t>
            </a:r>
            <a:r>
              <a:rPr lang="ru-RU" sz="1100" spc="15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в т.ч.</a:t>
            </a:r>
            <a:endParaRPr lang="ru-RU" sz="1200" spc="15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22644" y="1960534"/>
            <a:ext cx="881652" cy="4154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766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700" b="1" spc="15" dirty="0" smtClean="0">
                <a:solidFill>
                  <a:srgbClr val="C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142,7</a:t>
            </a:r>
            <a:endParaRPr lang="ru-RU" sz="2700" spc="15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66186" y="1136092"/>
            <a:ext cx="2549544" cy="715578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>
            <a:defPPr>
              <a:defRPr lang="ru-RU"/>
            </a:defPPr>
            <a:lvl1pPr>
              <a:defRPr sz="2300" b="0" i="0" u="none" strike="noStrike" cap="none" spc="2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ru-RU" sz="1400" b="1" spc="0" dirty="0">
                <a:solidFill>
                  <a:srgbClr val="002060"/>
                </a:solidFill>
              </a:rPr>
              <a:t>ОБЪЕМ ЗАПЛАНИРОВАННОГО ФИНАНСИРОВАНИЯ </a:t>
            </a:r>
            <a:br>
              <a:rPr lang="ru-RU" sz="1400" b="1" spc="0" dirty="0">
                <a:solidFill>
                  <a:srgbClr val="002060"/>
                </a:solidFill>
              </a:rPr>
            </a:br>
            <a:r>
              <a:rPr lang="ru-RU" sz="1400" b="1" spc="0" dirty="0">
                <a:solidFill>
                  <a:srgbClr val="002060"/>
                </a:solidFill>
              </a:rPr>
              <a:t>ПО </a:t>
            </a:r>
            <a:r>
              <a:rPr lang="ru-RU" sz="1400" b="1" spc="15" dirty="0">
                <a:solidFill>
                  <a:srgbClr val="C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12</a:t>
            </a:r>
            <a:r>
              <a:rPr lang="ru-RU" sz="1400" b="1" spc="0" dirty="0">
                <a:solidFill>
                  <a:srgbClr val="002060"/>
                </a:solidFill>
              </a:rPr>
              <a:t> ПРОЕКТАМ </a:t>
            </a:r>
          </a:p>
        </p:txBody>
      </p:sp>
      <p:sp>
        <p:nvSpPr>
          <p:cNvPr id="61" name="Заголовок 3"/>
          <p:cNvSpPr txBox="1">
            <a:spLocks/>
          </p:cNvSpPr>
          <p:nvPr/>
        </p:nvSpPr>
        <p:spPr>
          <a:xfrm>
            <a:off x="11433" y="0"/>
            <a:ext cx="9144000" cy="6522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33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Национальные проекты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82" y="14548"/>
            <a:ext cx="64807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200" smtClean="0">
                <a:latin typeface="Calibri" panose="020F0502020204030204" pitchFamily="34" charset="0"/>
              </a:rPr>
              <a:pPr/>
              <a:t>14</a:t>
            </a:fld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405000" y="270000"/>
            <a:ext cx="745874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</a:pPr>
            <a:r>
              <a:rPr lang="ru-RU" sz="1500" cap="all" spc="-4" dirty="0">
                <a:solidFill>
                  <a:srgbClr val="002060"/>
                </a:solidFill>
                <a:latin typeface="Century Gothic" panose="020B0502020202020204" pitchFamily="34" charset="0"/>
              </a:rPr>
              <a:t>«Сквозные» приоритеты стратегической </a:t>
            </a:r>
            <a:r>
              <a:rPr lang="ru-RU" sz="1500" cap="all" spc="-8" dirty="0">
                <a:solidFill>
                  <a:srgbClr val="002060"/>
                </a:solidFill>
                <a:latin typeface="Century Gothic" panose="020B0502020202020204" pitchFamily="34" charset="0"/>
              </a:rPr>
              <a:t>трансформации </a:t>
            </a:r>
            <a:r>
              <a:rPr lang="ru-RU" sz="1500" cap="all" spc="-4" dirty="0">
                <a:solidFill>
                  <a:srgbClr val="002060"/>
                </a:solidFill>
                <a:latin typeface="Century Gothic" panose="020B0502020202020204" pitchFamily="34" charset="0"/>
              </a:rPr>
              <a:t>экономики</a:t>
            </a:r>
            <a:endParaRPr lang="ru-RU" sz="1500" cap="al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1426729" y="1003130"/>
            <a:ext cx="4646343" cy="3543837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5363" y="785845"/>
            <a:ext cx="3305175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Цифровизация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экономики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Управление на основе данных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Создание экосистем разработки и внедрения технологий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Трансформация образовательных траекторий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3072" y="2190817"/>
            <a:ext cx="2915222" cy="200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Улучшение инвестиционного климата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Упрощение административных процедур для бизнеса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Рост доверия государства и бизнеса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Развитие связей с  зарубежными инвесторами и  соответствующих цепочек  поставок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047" y="739764"/>
            <a:ext cx="2390280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Повышение производительности труда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Центр компетенций по повышению производительности труда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Аудит производительности на предприятиях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Бережливое производство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0" b="18550"/>
          <a:stretch/>
        </p:blipFill>
        <p:spPr>
          <a:xfrm>
            <a:off x="6162424" y="3979768"/>
            <a:ext cx="2263574" cy="844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21795" y="4490263"/>
            <a:ext cx="159348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50" dirty="0">
                <a:solidFill>
                  <a:srgbClr val="002060"/>
                </a:solidFill>
                <a:latin typeface="Century Gothic" panose="020B0502020202020204" pitchFamily="34" charset="0"/>
              </a:rPr>
              <a:t>Топ-20 к 2024 г.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13522" r="63542" b="14705"/>
          <a:stretch/>
        </p:blipFill>
        <p:spPr>
          <a:xfrm>
            <a:off x="8496300" y="1"/>
            <a:ext cx="647700" cy="65008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4869657"/>
            <a:ext cx="2057400" cy="273844"/>
          </a:xfrm>
        </p:spPr>
        <p:txBody>
          <a:bodyPr/>
          <a:lstStyle/>
          <a:p>
            <a:fld id="{2AE861DB-129C-4FA9-ABC3-2B07DDC80A73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9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2"/>
          <a:srcRect b="51453"/>
          <a:stretch/>
        </p:blipFill>
        <p:spPr>
          <a:xfrm>
            <a:off x="1241009" y="4664516"/>
            <a:ext cx="6661982" cy="4861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18326"/>
            <a:ext cx="9143999" cy="1608744"/>
          </a:xfrm>
          <a:custGeom>
            <a:avLst/>
            <a:gdLst/>
            <a:ahLst/>
            <a:cxnLst/>
            <a:rect l="l" t="t" r="r" b="b"/>
            <a:pathLst>
              <a:path w="9145905" h="2261235">
                <a:moveTo>
                  <a:pt x="0" y="2260981"/>
                </a:moveTo>
                <a:lnTo>
                  <a:pt x="9145905" y="2260981"/>
                </a:lnTo>
                <a:lnTo>
                  <a:pt x="9145905" y="0"/>
                </a:lnTo>
                <a:lnTo>
                  <a:pt x="0" y="0"/>
                </a:lnTo>
                <a:lnTo>
                  <a:pt x="0" y="2260981"/>
                </a:lnTo>
                <a:close/>
              </a:path>
            </a:pathLst>
          </a:custGeom>
          <a:solidFill>
            <a:srgbClr val="FCEADA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135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3"/>
          <a:srcRect l="6475" t="14932" r="6477"/>
          <a:stretch/>
        </p:blipFill>
        <p:spPr>
          <a:xfrm>
            <a:off x="-7144" y="-14288"/>
            <a:ext cx="9158288" cy="89850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82" y="-13803"/>
            <a:ext cx="9126503" cy="384081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1471186" y="2185834"/>
            <a:ext cx="486000" cy="486000"/>
            <a:chOff x="4301686" y="2720682"/>
            <a:chExt cx="720001" cy="720001"/>
          </a:xfrm>
        </p:grpSpPr>
        <p:sp>
          <p:nvSpPr>
            <p:cNvPr id="7" name="object 7"/>
            <p:cNvSpPr/>
            <p:nvPr/>
          </p:nvSpPr>
          <p:spPr>
            <a:xfrm>
              <a:off x="4301686" y="2720682"/>
              <a:ext cx="720001" cy="7200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455229" y="2860814"/>
              <a:ext cx="432854" cy="4134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6" name="Группа 65"/>
          <p:cNvGrpSpPr>
            <a:grpSpLocks noChangeAspect="1"/>
          </p:cNvGrpSpPr>
          <p:nvPr/>
        </p:nvGrpSpPr>
        <p:grpSpPr>
          <a:xfrm>
            <a:off x="3191428" y="1021896"/>
            <a:ext cx="509119" cy="509119"/>
            <a:chOff x="4926780" y="1240713"/>
            <a:chExt cx="899998" cy="899998"/>
          </a:xfrm>
        </p:grpSpPr>
        <p:sp>
          <p:nvSpPr>
            <p:cNvPr id="4" name="object 4"/>
            <p:cNvSpPr/>
            <p:nvPr/>
          </p:nvSpPr>
          <p:spPr>
            <a:xfrm>
              <a:off x="4926780" y="1240713"/>
              <a:ext cx="899998" cy="8999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091754" y="1392186"/>
              <a:ext cx="547357" cy="54735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726747" y="3068477"/>
            <a:ext cx="486000" cy="486000"/>
            <a:chOff x="6429825" y="3976966"/>
            <a:chExt cx="720001" cy="720001"/>
          </a:xfrm>
        </p:grpSpPr>
        <p:sp>
          <p:nvSpPr>
            <p:cNvPr id="10" name="object 10"/>
            <p:cNvSpPr/>
            <p:nvPr/>
          </p:nvSpPr>
          <p:spPr>
            <a:xfrm>
              <a:off x="6429825" y="3976966"/>
              <a:ext cx="720001" cy="7200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578416" y="4090428"/>
              <a:ext cx="511416" cy="5114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7" name="Группа 66"/>
          <p:cNvGrpSpPr>
            <a:grpSpLocks noChangeAspect="1"/>
          </p:cNvGrpSpPr>
          <p:nvPr/>
        </p:nvGrpSpPr>
        <p:grpSpPr>
          <a:xfrm>
            <a:off x="1470984" y="1049518"/>
            <a:ext cx="509119" cy="509119"/>
            <a:chOff x="3472631" y="1248079"/>
            <a:chExt cx="899998" cy="899998"/>
          </a:xfrm>
        </p:grpSpPr>
        <p:sp>
          <p:nvSpPr>
            <p:cNvPr id="12" name="object 12"/>
            <p:cNvSpPr/>
            <p:nvPr/>
          </p:nvSpPr>
          <p:spPr>
            <a:xfrm>
              <a:off x="3472631" y="1248079"/>
              <a:ext cx="899998" cy="8999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23878" y="1312493"/>
              <a:ext cx="764728" cy="7756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304540" y="62198"/>
            <a:ext cx="2534921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sz="11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Стратегический прогноз</a:t>
            </a:r>
            <a:endParaRPr sz="11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3115628" y="366551"/>
            <a:ext cx="291274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 indent="81915" algn="ctr">
              <a:lnSpc>
                <a:spcPct val="100000"/>
              </a:lnSpc>
            </a:pPr>
            <a:r>
              <a:rPr lang="ru-RU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Послание Президента  Российской Федерации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00675" y="1113641"/>
            <a:ext cx="82494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-476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Стратегия  национальной  безопасности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09657" y="1212976"/>
            <a:ext cx="1042988" cy="126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9" marR="3810" algn="ctr"/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Стратегия СЭР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55615" y="1110732"/>
            <a:ext cx="1127418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9" marR="3810" indent="-476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Стратегия  пространственного  развития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06483" y="1117787"/>
            <a:ext cx="1110062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-476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Стратегия научно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Trebuchet MS"/>
              </a:rPr>
              <a:t>-  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технологического  развития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87420" y="2238398"/>
            <a:ext cx="149998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1905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Прогноз социально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Trebuchet MS"/>
              </a:rPr>
              <a:t>-  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экономического развития  на долгосрочный период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10616" y="2235406"/>
            <a:ext cx="153787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9" marR="3810" indent="1429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Прогноз научно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Trebuchet MS"/>
              </a:rPr>
              <a:t>-  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технологического развития  на долгосрочный период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60678" y="2246518"/>
            <a:ext cx="137192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-953"/>
            <a:r>
              <a:rPr sz="825" b="1" dirty="0" err="1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Бюджетный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п</a:t>
            </a:r>
            <a:r>
              <a:rPr sz="825" b="1" dirty="0" err="1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рогноз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на  долгосрочный и  среднесрочный период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1471186" y="3111208"/>
            <a:ext cx="486000" cy="486000"/>
            <a:chOff x="3545148" y="3976458"/>
            <a:chExt cx="720001" cy="720001"/>
          </a:xfrm>
        </p:grpSpPr>
        <p:sp>
          <p:nvSpPr>
            <p:cNvPr id="28" name="object 28"/>
            <p:cNvSpPr/>
            <p:nvPr/>
          </p:nvSpPr>
          <p:spPr>
            <a:xfrm>
              <a:off x="3545148" y="3976458"/>
              <a:ext cx="720001" cy="7200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677101" y="4097667"/>
              <a:ext cx="437883" cy="4378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987420" y="3233021"/>
            <a:ext cx="1497154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Отраслевые документы  (стратегии)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10616" y="3182664"/>
            <a:ext cx="851177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Стратегии  макрорегионов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10616" y="3983645"/>
            <a:ext cx="106918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Схемы территориального  планирования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60679" y="3201603"/>
            <a:ext cx="1063438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Государственные  программы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7453187" y="2751014"/>
            <a:ext cx="1111142" cy="1078996"/>
            <a:chOff x="10054213" y="3668018"/>
            <a:chExt cx="1481523" cy="1438661"/>
          </a:xfrm>
        </p:grpSpPr>
        <p:sp>
          <p:nvSpPr>
            <p:cNvPr id="6" name="object 6"/>
            <p:cNvSpPr/>
            <p:nvPr/>
          </p:nvSpPr>
          <p:spPr>
            <a:xfrm>
              <a:off x="10054213" y="3668018"/>
              <a:ext cx="1481523" cy="143866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10220709" y="4048794"/>
              <a:ext cx="1148531" cy="6771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049" marR="3810" indent="476" algn="ctr"/>
              <a:r>
                <a:rPr sz="825" b="1" dirty="0">
                  <a:solidFill>
                    <a:srgbClr val="002060"/>
                  </a:solidFill>
                  <a:latin typeface="Century Gothic" panose="020B0502020202020204" pitchFamily="34" charset="0"/>
                  <a:cs typeface="Calibri"/>
                </a:rPr>
                <a:t>Основные  направления  деятельности  правительства</a:t>
              </a:r>
              <a:endParaRPr sz="825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866809" y="4815687"/>
            <a:ext cx="3410383" cy="305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Национальные и федеральные проекты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  <a:p>
            <a:pPr algn="ctr">
              <a:spcBef>
                <a:spcPts val="15"/>
              </a:spcBef>
            </a:pPr>
            <a:r>
              <a:rPr sz="788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(инструмент реализации стратегических целей)</a:t>
            </a:r>
            <a:endParaRPr sz="788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9300" y="723204"/>
            <a:ext cx="323165" cy="1150620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R="3810" algn="ctr">
              <a:spcBef>
                <a:spcPts val="45"/>
              </a:spcBef>
            </a:pPr>
            <a:r>
              <a:rPr lang="ru-RU" sz="1050" b="1" dirty="0" err="1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У</a:t>
            </a:r>
            <a:r>
              <a:rPr sz="1050" b="1" dirty="0" err="1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ровень</a:t>
            </a:r>
            <a:r>
              <a:rPr sz="10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0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/>
            </a:r>
            <a:br>
              <a:rPr lang="ru-RU" sz="10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</a:br>
            <a:r>
              <a:rPr lang="ru-RU" sz="10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П</a:t>
            </a:r>
            <a:r>
              <a:rPr sz="1050" b="1" dirty="0" err="1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резидента</a:t>
            </a:r>
            <a:r>
              <a:rPr sz="10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0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РФ</a:t>
            </a:r>
            <a:endParaRPr sz="1050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3827" y="788645"/>
            <a:ext cx="380873" cy="1019739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9049" marR="3810" indent="953" algn="ctr">
              <a:spcBef>
                <a:spcPts val="45"/>
              </a:spcBef>
            </a:pP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Формирование государственной политики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9300" y="2647484"/>
            <a:ext cx="323165" cy="1330719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R="3810" algn="ctr">
              <a:spcBef>
                <a:spcPts val="45"/>
              </a:spcBef>
            </a:pPr>
            <a:r>
              <a:rPr lang="ru-RU" sz="105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Уровень</a:t>
            </a:r>
            <a:r>
              <a:rPr sz="105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endParaRPr lang="ru-RU" sz="1050" b="1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  <a:p>
            <a:pPr marR="3810" algn="ctr">
              <a:spcBef>
                <a:spcPts val="45"/>
              </a:spcBef>
            </a:pPr>
            <a:r>
              <a:rPr lang="ru-RU" sz="10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П</a:t>
            </a:r>
            <a:r>
              <a:rPr sz="1050" b="1" dirty="0" err="1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равительства</a:t>
            </a:r>
            <a:r>
              <a:rPr sz="10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0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РФ</a:t>
            </a:r>
            <a:endParaRPr sz="1050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3827" y="2777229"/>
            <a:ext cx="380873" cy="999881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9525" marR="3810" indent="953" algn="ctr">
              <a:spcBef>
                <a:spcPts val="45"/>
              </a:spcBef>
            </a:pP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Реализация государственной политики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87420" y="4025122"/>
            <a:ext cx="1388498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Планы </a:t>
            </a:r>
            <a:r>
              <a:rPr sz="825" b="1" dirty="0" err="1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деятельности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ФОИВ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по реализации  документов СП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60679" y="3958817"/>
            <a:ext cx="1246808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9" marR="3810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Планы реализации  государственных  программ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64" name="Группа 63"/>
          <p:cNvGrpSpPr>
            <a:grpSpLocks noChangeAspect="1"/>
          </p:cNvGrpSpPr>
          <p:nvPr/>
        </p:nvGrpSpPr>
        <p:grpSpPr>
          <a:xfrm>
            <a:off x="6646236" y="1033326"/>
            <a:ext cx="509119" cy="509119"/>
            <a:chOff x="7795456" y="1255953"/>
            <a:chExt cx="899998" cy="899998"/>
          </a:xfrm>
        </p:grpSpPr>
        <p:sp>
          <p:nvSpPr>
            <p:cNvPr id="22" name="object 22"/>
            <p:cNvSpPr/>
            <p:nvPr/>
          </p:nvSpPr>
          <p:spPr>
            <a:xfrm>
              <a:off x="7795456" y="1255953"/>
              <a:ext cx="899998" cy="8999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928553" y="1397850"/>
              <a:ext cx="566458" cy="56645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731442" y="2185907"/>
            <a:ext cx="486000" cy="486000"/>
            <a:chOff x="7186745" y="2720682"/>
            <a:chExt cx="720001" cy="720001"/>
          </a:xfrm>
        </p:grpSpPr>
        <p:sp>
          <p:nvSpPr>
            <p:cNvPr id="44" name="object 44"/>
            <p:cNvSpPr/>
            <p:nvPr/>
          </p:nvSpPr>
          <p:spPr>
            <a:xfrm>
              <a:off x="7186745" y="2720682"/>
              <a:ext cx="720001" cy="7200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328097" y="2893796"/>
              <a:ext cx="424776" cy="36235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>
            <a:off x="4918832" y="1032754"/>
            <a:ext cx="509119" cy="509119"/>
            <a:chOff x="6360103" y="1255191"/>
            <a:chExt cx="899998" cy="899998"/>
          </a:xfrm>
        </p:grpSpPr>
        <p:sp>
          <p:nvSpPr>
            <p:cNvPr id="46" name="object 46"/>
            <p:cNvSpPr/>
            <p:nvPr/>
          </p:nvSpPr>
          <p:spPr>
            <a:xfrm>
              <a:off x="6360103" y="1255191"/>
              <a:ext cx="899998" cy="8999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6373063" y="1301870"/>
              <a:ext cx="836555" cy="83655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726885" y="3906254"/>
            <a:ext cx="486000" cy="486000"/>
            <a:chOff x="6429825" y="5084876"/>
            <a:chExt cx="720001" cy="720001"/>
          </a:xfrm>
        </p:grpSpPr>
        <p:sp>
          <p:nvSpPr>
            <p:cNvPr id="41" name="object 41"/>
            <p:cNvSpPr/>
            <p:nvPr/>
          </p:nvSpPr>
          <p:spPr>
            <a:xfrm>
              <a:off x="6429825" y="5084876"/>
              <a:ext cx="720001" cy="7200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601403" y="5258003"/>
              <a:ext cx="417537" cy="3391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578297" y="3068477"/>
            <a:ext cx="486000" cy="486000"/>
            <a:chOff x="5004886" y="3975836"/>
            <a:chExt cx="725195" cy="725195"/>
          </a:xfrm>
        </p:grpSpPr>
        <p:sp>
          <p:nvSpPr>
            <p:cNvPr id="48" name="object 48"/>
            <p:cNvSpPr/>
            <p:nvPr/>
          </p:nvSpPr>
          <p:spPr>
            <a:xfrm>
              <a:off x="5004886" y="3975836"/>
              <a:ext cx="725195" cy="7251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038175" y="3975889"/>
              <a:ext cx="593443" cy="59344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215705" y="4174693"/>
              <a:ext cx="343077" cy="34307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471186" y="3972558"/>
            <a:ext cx="486000" cy="486000"/>
            <a:chOff x="3562547" y="5085257"/>
            <a:chExt cx="720001" cy="720001"/>
          </a:xfrm>
        </p:grpSpPr>
        <p:sp>
          <p:nvSpPr>
            <p:cNvPr id="2" name="object 2"/>
            <p:cNvSpPr/>
            <p:nvPr/>
          </p:nvSpPr>
          <p:spPr>
            <a:xfrm>
              <a:off x="3562547" y="5085257"/>
              <a:ext cx="720001" cy="7200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3688150" y="5157533"/>
              <a:ext cx="464604" cy="4646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3" name="object 53"/>
          <p:cNvSpPr/>
          <p:nvPr/>
        </p:nvSpPr>
        <p:spPr>
          <a:xfrm>
            <a:off x="4472698" y="2040522"/>
            <a:ext cx="241191" cy="241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3582757" y="2186755"/>
            <a:ext cx="486000" cy="486000"/>
            <a:chOff x="5743772" y="2720682"/>
            <a:chExt cx="720001" cy="720001"/>
          </a:xfrm>
        </p:grpSpPr>
        <p:sp>
          <p:nvSpPr>
            <p:cNvPr id="25" name="object 25"/>
            <p:cNvSpPr/>
            <p:nvPr/>
          </p:nvSpPr>
          <p:spPr>
            <a:xfrm>
              <a:off x="5743772" y="2720682"/>
              <a:ext cx="720001" cy="7200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897061" y="2873552"/>
              <a:ext cx="415874" cy="41587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3582192" y="3912407"/>
            <a:ext cx="486000" cy="486000"/>
            <a:chOff x="4983168" y="5091950"/>
            <a:chExt cx="720001" cy="720001"/>
          </a:xfrm>
        </p:grpSpPr>
        <p:sp>
          <p:nvSpPr>
            <p:cNvPr id="55" name="object 55"/>
            <p:cNvSpPr/>
            <p:nvPr/>
          </p:nvSpPr>
          <p:spPr>
            <a:xfrm>
              <a:off x="4983168" y="5091950"/>
              <a:ext cx="720001" cy="7200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091754" y="5185803"/>
              <a:ext cx="466978" cy="46697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1" name="object 20"/>
          <p:cNvSpPr/>
          <p:nvPr/>
        </p:nvSpPr>
        <p:spPr>
          <a:xfrm>
            <a:off x="8773863" y="3368227"/>
            <a:ext cx="134998" cy="13499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object 21"/>
          <p:cNvSpPr/>
          <p:nvPr/>
        </p:nvSpPr>
        <p:spPr>
          <a:xfrm>
            <a:off x="8758791" y="2046484"/>
            <a:ext cx="134998" cy="1349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object 22"/>
          <p:cNvSpPr/>
          <p:nvPr/>
        </p:nvSpPr>
        <p:spPr>
          <a:xfrm>
            <a:off x="8773863" y="4565539"/>
            <a:ext cx="134998" cy="13499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object 23"/>
          <p:cNvSpPr txBox="1"/>
          <p:nvPr/>
        </p:nvSpPr>
        <p:spPr>
          <a:xfrm>
            <a:off x="8762810" y="3564189"/>
            <a:ext cx="126958" cy="979154"/>
          </a:xfrm>
          <a:prstGeom prst="rect">
            <a:avLst/>
          </a:prstGeom>
        </p:spPr>
        <p:txBody>
          <a:bodyPr vert="vert270" wrap="square" lIns="0" tIns="6191" rIns="0" bIns="0" rtlCol="0">
            <a:spAutoFit/>
          </a:bodyPr>
          <a:lstStyle/>
          <a:p>
            <a:pPr marL="9525">
              <a:spcBef>
                <a:spcPts val="49"/>
              </a:spcBef>
            </a:pP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Trebuchet MS"/>
              </a:rPr>
              <a:t>- 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целеполагание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85" name="object 24"/>
          <p:cNvSpPr txBox="1"/>
          <p:nvPr/>
        </p:nvSpPr>
        <p:spPr>
          <a:xfrm>
            <a:off x="8762810" y="2331786"/>
            <a:ext cx="126958" cy="1027844"/>
          </a:xfrm>
          <a:prstGeom prst="rect">
            <a:avLst/>
          </a:prstGeom>
        </p:spPr>
        <p:txBody>
          <a:bodyPr vert="vert270" wrap="square" lIns="0" tIns="6191" rIns="0" bIns="0" rtlCol="0">
            <a:spAutoFit/>
          </a:bodyPr>
          <a:lstStyle/>
          <a:p>
            <a:pPr marL="9525">
              <a:spcBef>
                <a:spcPts val="49"/>
              </a:spcBef>
            </a:pP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Trebuchet MS"/>
              </a:rPr>
              <a:t>- 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прогнозирование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86" name="object 25"/>
          <p:cNvSpPr txBox="1"/>
          <p:nvPr/>
        </p:nvSpPr>
        <p:spPr>
          <a:xfrm>
            <a:off x="8741018" y="487613"/>
            <a:ext cx="253916" cy="1539716"/>
          </a:xfrm>
          <a:prstGeom prst="rect">
            <a:avLst/>
          </a:prstGeom>
        </p:spPr>
        <p:txBody>
          <a:bodyPr vert="vert270" wrap="square" lIns="0" tIns="6191" rIns="0" bIns="0" rtlCol="0">
            <a:spAutoFit/>
          </a:bodyPr>
          <a:lstStyle/>
          <a:p>
            <a:pPr marL="9525">
              <a:spcBef>
                <a:spcPts val="49"/>
              </a:spcBef>
            </a:pP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Trebuchet MS"/>
              </a:rPr>
              <a:t>-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Trebuchet MS"/>
              </a:rPr>
              <a:t>п</a:t>
            </a:r>
            <a:r>
              <a:rPr sz="825" b="1" dirty="0" err="1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ланирование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и программирование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93744" y="4862590"/>
            <a:ext cx="2057400" cy="273844"/>
          </a:xfrm>
        </p:spPr>
        <p:txBody>
          <a:bodyPr/>
          <a:lstStyle/>
          <a:p>
            <a:fld id="{2AE861DB-129C-4FA9-ABC3-2B07DDC80A7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9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2"/>
          <p:cNvSpPr/>
          <p:nvPr/>
        </p:nvSpPr>
        <p:spPr>
          <a:xfrm>
            <a:off x="8277" y="721543"/>
            <a:ext cx="9144000" cy="1890236"/>
          </a:xfrm>
          <a:custGeom>
            <a:avLst/>
            <a:gdLst/>
            <a:ahLst/>
            <a:cxnLst/>
            <a:rect l="l" t="t" r="r" b="b"/>
            <a:pathLst>
              <a:path w="9142730" h="2520315">
                <a:moveTo>
                  <a:pt x="0" y="2520315"/>
                </a:moveTo>
                <a:lnTo>
                  <a:pt x="9142135" y="2520315"/>
                </a:lnTo>
                <a:lnTo>
                  <a:pt x="9142135" y="0"/>
                </a:lnTo>
                <a:lnTo>
                  <a:pt x="0" y="0"/>
                </a:lnTo>
                <a:lnTo>
                  <a:pt x="0" y="2520315"/>
                </a:lnTo>
                <a:close/>
              </a:path>
            </a:pathLst>
          </a:custGeom>
          <a:solidFill>
            <a:srgbClr val="FCEADA">
              <a:alpha val="59999"/>
            </a:srgbClr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2541312" y="910371"/>
            <a:ext cx="540001" cy="540001"/>
            <a:chOff x="4333112" y="1213827"/>
            <a:chExt cx="720001" cy="720001"/>
          </a:xfrm>
        </p:grpSpPr>
        <p:sp>
          <p:nvSpPr>
            <p:cNvPr id="59" name="object 6"/>
            <p:cNvSpPr/>
            <p:nvPr/>
          </p:nvSpPr>
          <p:spPr>
            <a:xfrm>
              <a:off x="4333112" y="1213827"/>
              <a:ext cx="720001" cy="7200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object 7"/>
            <p:cNvSpPr/>
            <p:nvPr/>
          </p:nvSpPr>
          <p:spPr>
            <a:xfrm>
              <a:off x="4486655" y="1353959"/>
              <a:ext cx="432854" cy="413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5795111" y="910275"/>
            <a:ext cx="540001" cy="540001"/>
            <a:chOff x="7221600" y="1213700"/>
            <a:chExt cx="720001" cy="720001"/>
          </a:xfrm>
        </p:grpSpPr>
        <p:sp>
          <p:nvSpPr>
            <p:cNvPr id="61" name="object 8"/>
            <p:cNvSpPr/>
            <p:nvPr/>
          </p:nvSpPr>
          <p:spPr>
            <a:xfrm>
              <a:off x="7221600" y="1213700"/>
              <a:ext cx="720001" cy="7200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object 9"/>
            <p:cNvSpPr/>
            <p:nvPr/>
          </p:nvSpPr>
          <p:spPr>
            <a:xfrm>
              <a:off x="7370190" y="1327162"/>
              <a:ext cx="511416" cy="5114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4" name="object 11"/>
          <p:cNvSpPr txBox="1"/>
          <p:nvPr/>
        </p:nvSpPr>
        <p:spPr>
          <a:xfrm>
            <a:off x="1661821" y="1487189"/>
            <a:ext cx="873809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9" marR="3810"/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Стратегия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СЭР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субъекта РФ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5" name="object 12"/>
          <p:cNvSpPr txBox="1"/>
          <p:nvPr/>
        </p:nvSpPr>
        <p:spPr>
          <a:xfrm>
            <a:off x="3107949" y="1053413"/>
            <a:ext cx="965359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2381"/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Прогноз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СЭР субъекта 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РФ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6" name="object 13"/>
          <p:cNvSpPr txBox="1"/>
          <p:nvPr/>
        </p:nvSpPr>
        <p:spPr>
          <a:xfrm>
            <a:off x="3107949" y="1833440"/>
            <a:ext cx="76723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/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Бюджетный прогноз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субъекта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РФ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7" name="object 14"/>
          <p:cNvSpPr txBox="1"/>
          <p:nvPr/>
        </p:nvSpPr>
        <p:spPr>
          <a:xfrm>
            <a:off x="5330229" y="1792182"/>
            <a:ext cx="1223636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/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Схемы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территориального планирования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субъекта РФ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8" name="object 15"/>
          <p:cNvSpPr txBox="1"/>
          <p:nvPr/>
        </p:nvSpPr>
        <p:spPr>
          <a:xfrm>
            <a:off x="6359272" y="1012634"/>
            <a:ext cx="115071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Государственные  программы субъекта РФ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0" name="object 17"/>
          <p:cNvSpPr txBox="1"/>
          <p:nvPr/>
        </p:nvSpPr>
        <p:spPr>
          <a:xfrm>
            <a:off x="4640781" y="937275"/>
            <a:ext cx="1040924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-1429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План мероприятий по  реализации стратегии  Субъекта РФ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109" name="Группа 108"/>
          <p:cNvGrpSpPr/>
          <p:nvPr/>
        </p:nvGrpSpPr>
        <p:grpSpPr>
          <a:xfrm>
            <a:off x="943470" y="1359235"/>
            <a:ext cx="674999" cy="675000"/>
            <a:chOff x="2828162" y="1702866"/>
            <a:chExt cx="899998" cy="899998"/>
          </a:xfrm>
        </p:grpSpPr>
        <p:sp>
          <p:nvSpPr>
            <p:cNvPr id="58" name="object 5"/>
            <p:cNvSpPr/>
            <p:nvPr/>
          </p:nvSpPr>
          <p:spPr>
            <a:xfrm>
              <a:off x="2828162" y="1702866"/>
              <a:ext cx="899998" cy="8999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object 19"/>
            <p:cNvSpPr/>
            <p:nvPr/>
          </p:nvSpPr>
          <p:spPr>
            <a:xfrm>
              <a:off x="2993135" y="1854339"/>
              <a:ext cx="547357" cy="54735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3" name="object 20"/>
          <p:cNvSpPr/>
          <p:nvPr/>
        </p:nvSpPr>
        <p:spPr>
          <a:xfrm>
            <a:off x="8773863" y="3368227"/>
            <a:ext cx="134998" cy="134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object 21"/>
          <p:cNvSpPr/>
          <p:nvPr/>
        </p:nvSpPr>
        <p:spPr>
          <a:xfrm>
            <a:off x="8758791" y="2046484"/>
            <a:ext cx="134998" cy="1349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object 22"/>
          <p:cNvSpPr/>
          <p:nvPr/>
        </p:nvSpPr>
        <p:spPr>
          <a:xfrm>
            <a:off x="8773863" y="4565539"/>
            <a:ext cx="134998" cy="1349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object 23"/>
          <p:cNvSpPr txBox="1"/>
          <p:nvPr/>
        </p:nvSpPr>
        <p:spPr>
          <a:xfrm>
            <a:off x="8762810" y="3564189"/>
            <a:ext cx="126958" cy="979154"/>
          </a:xfrm>
          <a:prstGeom prst="rect">
            <a:avLst/>
          </a:prstGeom>
        </p:spPr>
        <p:txBody>
          <a:bodyPr vert="vert270" wrap="square" lIns="0" tIns="6191" rIns="0" bIns="0" rtlCol="0">
            <a:spAutoFit/>
          </a:bodyPr>
          <a:lstStyle/>
          <a:p>
            <a:pPr marL="9525">
              <a:spcBef>
                <a:spcPts val="49"/>
              </a:spcBef>
            </a:pP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Trebuchet MS"/>
              </a:rPr>
              <a:t>- 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целеполагание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7" name="object 24"/>
          <p:cNvSpPr txBox="1"/>
          <p:nvPr/>
        </p:nvSpPr>
        <p:spPr>
          <a:xfrm>
            <a:off x="8762810" y="2331786"/>
            <a:ext cx="126958" cy="1027844"/>
          </a:xfrm>
          <a:prstGeom prst="rect">
            <a:avLst/>
          </a:prstGeom>
        </p:spPr>
        <p:txBody>
          <a:bodyPr vert="vert270" wrap="square" lIns="0" tIns="6191" rIns="0" bIns="0" rtlCol="0">
            <a:spAutoFit/>
          </a:bodyPr>
          <a:lstStyle/>
          <a:p>
            <a:pPr marL="9525">
              <a:spcBef>
                <a:spcPts val="49"/>
              </a:spcBef>
            </a:pP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Trebuchet MS"/>
              </a:rPr>
              <a:t>- 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прогнозирование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8" name="object 25"/>
          <p:cNvSpPr txBox="1"/>
          <p:nvPr/>
        </p:nvSpPr>
        <p:spPr>
          <a:xfrm>
            <a:off x="8741018" y="487613"/>
            <a:ext cx="253916" cy="1539716"/>
          </a:xfrm>
          <a:prstGeom prst="rect">
            <a:avLst/>
          </a:prstGeom>
        </p:spPr>
        <p:txBody>
          <a:bodyPr vert="vert270" wrap="square" lIns="0" tIns="6191" rIns="0" bIns="0" rtlCol="0">
            <a:spAutoFit/>
          </a:bodyPr>
          <a:lstStyle/>
          <a:p>
            <a:pPr marL="9525">
              <a:spcBef>
                <a:spcPts val="49"/>
              </a:spcBef>
            </a:pP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Trebuchet MS"/>
              </a:rPr>
              <a:t>-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Trebuchet MS"/>
              </a:rPr>
              <a:t>п</a:t>
            </a:r>
            <a:r>
              <a:rPr sz="825" b="1" dirty="0" err="1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ланирование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и программирование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4080320" y="910275"/>
            <a:ext cx="540001" cy="540001"/>
            <a:chOff x="5774944" y="1213573"/>
            <a:chExt cx="720001" cy="720001"/>
          </a:xfrm>
        </p:grpSpPr>
        <p:sp>
          <p:nvSpPr>
            <p:cNvPr id="69" name="object 16"/>
            <p:cNvSpPr/>
            <p:nvPr/>
          </p:nvSpPr>
          <p:spPr>
            <a:xfrm>
              <a:off x="5774944" y="1213573"/>
              <a:ext cx="720001" cy="7200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object 26"/>
            <p:cNvSpPr/>
            <p:nvPr/>
          </p:nvSpPr>
          <p:spPr>
            <a:xfrm>
              <a:off x="5926200" y="1404188"/>
              <a:ext cx="417537" cy="3391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0" name="object 27"/>
          <p:cNvSpPr/>
          <p:nvPr/>
        </p:nvSpPr>
        <p:spPr>
          <a:xfrm>
            <a:off x="-6548" y="939283"/>
            <a:ext cx="695030" cy="14547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object 28"/>
          <p:cNvSpPr txBox="1"/>
          <p:nvPr/>
        </p:nvSpPr>
        <p:spPr>
          <a:xfrm>
            <a:off x="84794" y="1203984"/>
            <a:ext cx="346249" cy="925354"/>
          </a:xfrm>
          <a:prstGeom prst="rect">
            <a:avLst/>
          </a:prstGeom>
        </p:spPr>
        <p:txBody>
          <a:bodyPr vert="vert270" wrap="square" lIns="0" tIns="4763" rIns="0" bIns="0" rtlCol="0">
            <a:spAutoFit/>
          </a:bodyPr>
          <a:lstStyle/>
          <a:p>
            <a:pPr marL="9525" marR="3810" algn="ctr">
              <a:spcBef>
                <a:spcPts val="38"/>
              </a:spcBef>
            </a:pPr>
            <a:r>
              <a:rPr sz="7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Уровень субъекта Российской Федерации</a:t>
            </a:r>
            <a:endParaRPr sz="75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41312" y="2977105"/>
            <a:ext cx="540001" cy="540001"/>
            <a:chOff x="4333112" y="3969473"/>
            <a:chExt cx="720001" cy="720001"/>
          </a:xfrm>
        </p:grpSpPr>
        <p:sp>
          <p:nvSpPr>
            <p:cNvPr id="83" name="object 30"/>
            <p:cNvSpPr/>
            <p:nvPr/>
          </p:nvSpPr>
          <p:spPr>
            <a:xfrm>
              <a:off x="4333112" y="3969473"/>
              <a:ext cx="720001" cy="7200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object 31"/>
            <p:cNvSpPr/>
            <p:nvPr/>
          </p:nvSpPr>
          <p:spPr>
            <a:xfrm>
              <a:off x="4486655" y="4109605"/>
              <a:ext cx="432854" cy="413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085177" y="3950827"/>
            <a:ext cx="540001" cy="540001"/>
            <a:chOff x="5781420" y="5267642"/>
            <a:chExt cx="720001" cy="720001"/>
          </a:xfrm>
        </p:grpSpPr>
        <p:sp>
          <p:nvSpPr>
            <p:cNvPr id="85" name="object 32"/>
            <p:cNvSpPr/>
            <p:nvPr/>
          </p:nvSpPr>
          <p:spPr>
            <a:xfrm>
              <a:off x="5781420" y="5267642"/>
              <a:ext cx="720001" cy="7200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object 33"/>
            <p:cNvSpPr/>
            <p:nvPr/>
          </p:nvSpPr>
          <p:spPr>
            <a:xfrm>
              <a:off x="5930138" y="5381078"/>
              <a:ext cx="511416" cy="5114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8" name="object 35"/>
          <p:cNvSpPr txBox="1"/>
          <p:nvPr/>
        </p:nvSpPr>
        <p:spPr>
          <a:xfrm>
            <a:off x="3107949" y="3173786"/>
            <a:ext cx="965359" cy="126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2381"/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Прогноз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СЭР МО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89" name="object 36"/>
          <p:cNvSpPr txBox="1"/>
          <p:nvPr/>
        </p:nvSpPr>
        <p:spPr>
          <a:xfrm>
            <a:off x="3107949" y="4075584"/>
            <a:ext cx="767239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825" b="1" dirty="0" err="1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Бюджетный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п</a:t>
            </a:r>
            <a:r>
              <a:rPr sz="825" b="1" dirty="0" err="1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рогноз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МО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90" name="object 37"/>
          <p:cNvSpPr txBox="1"/>
          <p:nvPr/>
        </p:nvSpPr>
        <p:spPr>
          <a:xfrm>
            <a:off x="4672748" y="4093869"/>
            <a:ext cx="1144797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Муниципальные  программы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92" name="object 39"/>
          <p:cNvSpPr txBox="1"/>
          <p:nvPr/>
        </p:nvSpPr>
        <p:spPr>
          <a:xfrm>
            <a:off x="4672749" y="2976915"/>
            <a:ext cx="949147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476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План мероприятий по 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реализации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стратегии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МО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80320" y="2976915"/>
            <a:ext cx="540001" cy="540001"/>
            <a:chOff x="5774944" y="3969092"/>
            <a:chExt cx="720001" cy="720001"/>
          </a:xfrm>
        </p:grpSpPr>
        <p:sp>
          <p:nvSpPr>
            <p:cNvPr id="91" name="object 38"/>
            <p:cNvSpPr/>
            <p:nvPr/>
          </p:nvSpPr>
          <p:spPr>
            <a:xfrm>
              <a:off x="5774944" y="3969092"/>
              <a:ext cx="720001" cy="7200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4" name="object 41"/>
            <p:cNvSpPr/>
            <p:nvPr/>
          </p:nvSpPr>
          <p:spPr>
            <a:xfrm>
              <a:off x="5926200" y="4159707"/>
              <a:ext cx="417537" cy="3391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5" name="object 42"/>
          <p:cNvSpPr/>
          <p:nvPr/>
        </p:nvSpPr>
        <p:spPr>
          <a:xfrm>
            <a:off x="-6655" y="3126210"/>
            <a:ext cx="695030" cy="14547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object 43"/>
          <p:cNvSpPr txBox="1"/>
          <p:nvPr/>
        </p:nvSpPr>
        <p:spPr>
          <a:xfrm>
            <a:off x="84687" y="3438751"/>
            <a:ext cx="346249" cy="896303"/>
          </a:xfrm>
          <a:prstGeom prst="rect">
            <a:avLst/>
          </a:prstGeom>
        </p:spPr>
        <p:txBody>
          <a:bodyPr vert="vert270" wrap="square" lIns="0" tIns="4763" rIns="0" bIns="0" rtlCol="0">
            <a:spAutoFit/>
          </a:bodyPr>
          <a:lstStyle/>
          <a:p>
            <a:pPr marL="9525" marR="3810" indent="-476" algn="ctr">
              <a:spcBef>
                <a:spcPts val="38"/>
              </a:spcBef>
            </a:pPr>
            <a:r>
              <a:rPr sz="7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Уровень муниципального образования</a:t>
            </a:r>
            <a:endParaRPr sz="75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7494415" y="929963"/>
            <a:ext cx="868137" cy="873170"/>
            <a:chOff x="8472931" y="1705394"/>
            <a:chExt cx="955052" cy="960589"/>
          </a:xfrm>
        </p:grpSpPr>
        <p:sp>
          <p:nvSpPr>
            <p:cNvPr id="98" name="object 45"/>
            <p:cNvSpPr/>
            <p:nvPr/>
          </p:nvSpPr>
          <p:spPr>
            <a:xfrm>
              <a:off x="8472931" y="1705394"/>
              <a:ext cx="955052" cy="96058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200" kern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9" name="object 46"/>
            <p:cNvSpPr txBox="1"/>
            <p:nvPr/>
          </p:nvSpPr>
          <p:spPr>
            <a:xfrm>
              <a:off x="8546835" y="2084113"/>
              <a:ext cx="807244" cy="203154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9525" algn="ctr"/>
              <a:r>
                <a:rPr sz="1200" b="1" dirty="0">
                  <a:solidFill>
                    <a:srgbClr val="002060"/>
                  </a:solidFill>
                  <a:latin typeface="Century Gothic" panose="020B0502020202020204" pitchFamily="34" charset="0"/>
                  <a:cs typeface="Calibri"/>
                </a:rPr>
                <a:t>проекты</a:t>
              </a:r>
              <a:endParaRPr sz="1200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endParaRPr>
            </a:p>
          </p:txBody>
        </p:sp>
      </p:grpSp>
      <p:sp>
        <p:nvSpPr>
          <p:cNvPr id="100" name="object 47"/>
          <p:cNvSpPr txBox="1"/>
          <p:nvPr/>
        </p:nvSpPr>
        <p:spPr>
          <a:xfrm>
            <a:off x="7209439" y="1834270"/>
            <a:ext cx="1438088" cy="6463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 algn="ctr"/>
            <a:r>
              <a:rPr lang="ru-RU" sz="10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Инструмент реализации</a:t>
            </a:r>
            <a:endParaRPr lang="ru-RU" sz="1050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  <a:p>
            <a:pPr marL="43814" algn="ctr"/>
            <a:r>
              <a:rPr lang="ru-RU" sz="10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стратегических целей</a:t>
            </a:r>
            <a:endParaRPr lang="ru-RU" sz="1050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01" name="object 48"/>
          <p:cNvSpPr txBox="1"/>
          <p:nvPr/>
        </p:nvSpPr>
        <p:spPr>
          <a:xfrm>
            <a:off x="1503368" y="4887563"/>
            <a:ext cx="3397244" cy="126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* По </a:t>
            </a:r>
            <a:r>
              <a:rPr sz="825" b="1" dirty="0" err="1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решени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ю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органов местного самоуправления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111" name="Группа 110"/>
          <p:cNvGrpSpPr/>
          <p:nvPr/>
        </p:nvGrpSpPr>
        <p:grpSpPr>
          <a:xfrm>
            <a:off x="2548741" y="1776098"/>
            <a:ext cx="540001" cy="540001"/>
            <a:chOff x="4343018" y="2368130"/>
            <a:chExt cx="720001" cy="720001"/>
          </a:xfrm>
        </p:grpSpPr>
        <p:sp>
          <p:nvSpPr>
            <p:cNvPr id="102" name="object 49"/>
            <p:cNvSpPr/>
            <p:nvPr/>
          </p:nvSpPr>
          <p:spPr>
            <a:xfrm>
              <a:off x="4343018" y="2368130"/>
              <a:ext cx="720001" cy="7200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object 50"/>
            <p:cNvSpPr/>
            <p:nvPr/>
          </p:nvSpPr>
          <p:spPr>
            <a:xfrm>
              <a:off x="4484370" y="2556484"/>
              <a:ext cx="424776" cy="36235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4740633" y="1776098"/>
            <a:ext cx="540001" cy="540001"/>
            <a:chOff x="6495033" y="2368130"/>
            <a:chExt cx="720001" cy="720001"/>
          </a:xfrm>
        </p:grpSpPr>
        <p:sp>
          <p:nvSpPr>
            <p:cNvPr id="104" name="object 51"/>
            <p:cNvSpPr/>
            <p:nvPr/>
          </p:nvSpPr>
          <p:spPr>
            <a:xfrm>
              <a:off x="6495033" y="2368130"/>
              <a:ext cx="720001" cy="7200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object 52"/>
            <p:cNvSpPr/>
            <p:nvPr/>
          </p:nvSpPr>
          <p:spPr>
            <a:xfrm>
              <a:off x="6603619" y="2462022"/>
              <a:ext cx="466978" cy="46697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548741" y="3939197"/>
            <a:ext cx="540001" cy="540001"/>
            <a:chOff x="3398321" y="5252262"/>
            <a:chExt cx="720001" cy="720001"/>
          </a:xfrm>
        </p:grpSpPr>
        <p:sp>
          <p:nvSpPr>
            <p:cNvPr id="106" name="object 53"/>
            <p:cNvSpPr/>
            <p:nvPr/>
          </p:nvSpPr>
          <p:spPr>
            <a:xfrm>
              <a:off x="3398321" y="5252262"/>
              <a:ext cx="720001" cy="7200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object 54"/>
            <p:cNvSpPr/>
            <p:nvPr/>
          </p:nvSpPr>
          <p:spPr>
            <a:xfrm>
              <a:off x="3536027" y="5410857"/>
              <a:ext cx="424776" cy="36235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3" name="object 11"/>
          <p:cNvSpPr txBox="1"/>
          <p:nvPr/>
        </p:nvSpPr>
        <p:spPr>
          <a:xfrm>
            <a:off x="1519134" y="3663150"/>
            <a:ext cx="100851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9" marR="3810"/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Стратегия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СЭР муниципального</a:t>
            </a:r>
            <a:r>
              <a:rPr lang="en-US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*</a:t>
            </a:r>
            <a:r>
              <a:rPr lang="ru-RU"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образования</a:t>
            </a:r>
            <a:r>
              <a:rPr sz="825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РФ</a:t>
            </a:r>
            <a:endParaRPr sz="825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124" name="Группа 123"/>
          <p:cNvGrpSpPr/>
          <p:nvPr/>
        </p:nvGrpSpPr>
        <p:grpSpPr>
          <a:xfrm>
            <a:off x="819796" y="3516086"/>
            <a:ext cx="674999" cy="675000"/>
            <a:chOff x="2828162" y="1702866"/>
            <a:chExt cx="899998" cy="899998"/>
          </a:xfrm>
        </p:grpSpPr>
        <p:sp>
          <p:nvSpPr>
            <p:cNvPr id="125" name="object 5"/>
            <p:cNvSpPr/>
            <p:nvPr/>
          </p:nvSpPr>
          <p:spPr>
            <a:xfrm>
              <a:off x="2828162" y="1702866"/>
              <a:ext cx="899998" cy="8999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6" name="object 19"/>
            <p:cNvSpPr/>
            <p:nvPr/>
          </p:nvSpPr>
          <p:spPr>
            <a:xfrm>
              <a:off x="2993135" y="1854339"/>
              <a:ext cx="547357" cy="54735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494415" y="3140568"/>
            <a:ext cx="868137" cy="873170"/>
            <a:chOff x="8472931" y="1705394"/>
            <a:chExt cx="955052" cy="960589"/>
          </a:xfrm>
        </p:grpSpPr>
        <p:sp>
          <p:nvSpPr>
            <p:cNvPr id="82" name="object 45"/>
            <p:cNvSpPr/>
            <p:nvPr/>
          </p:nvSpPr>
          <p:spPr>
            <a:xfrm>
              <a:off x="8472931" y="1705394"/>
              <a:ext cx="955052" cy="96058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200" kern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object 46"/>
            <p:cNvSpPr txBox="1"/>
            <p:nvPr/>
          </p:nvSpPr>
          <p:spPr>
            <a:xfrm>
              <a:off x="8546835" y="2084113"/>
              <a:ext cx="807244" cy="203154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9525" algn="ctr"/>
              <a:r>
                <a:rPr sz="1200" b="1" dirty="0">
                  <a:solidFill>
                    <a:srgbClr val="002060"/>
                  </a:solidFill>
                  <a:latin typeface="Century Gothic" panose="020B0502020202020204" pitchFamily="34" charset="0"/>
                  <a:cs typeface="Calibri"/>
                </a:rPr>
                <a:t>проекты</a:t>
              </a:r>
              <a:endParaRPr sz="1200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endParaRPr>
            </a:p>
          </p:txBody>
        </p:sp>
      </p:grpSp>
      <p:sp>
        <p:nvSpPr>
          <p:cNvPr id="97" name="object 47"/>
          <p:cNvSpPr txBox="1"/>
          <p:nvPr/>
        </p:nvSpPr>
        <p:spPr>
          <a:xfrm>
            <a:off x="7209439" y="4044875"/>
            <a:ext cx="1438088" cy="6463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 algn="ctr"/>
            <a:r>
              <a:rPr lang="ru-RU" sz="10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Инструмент реализации</a:t>
            </a:r>
            <a:endParaRPr sz="1050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  <a:p>
            <a:pPr marL="43814" algn="ctr"/>
            <a:r>
              <a:rPr sz="105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стратегических целей</a:t>
            </a:r>
            <a:endParaRPr sz="1050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13522" r="63542" b="14705"/>
          <a:stretch/>
        </p:blipFill>
        <p:spPr>
          <a:xfrm>
            <a:off x="8496300" y="1"/>
            <a:ext cx="647700" cy="650081"/>
          </a:xfrm>
          <a:prstGeom prst="rect">
            <a:avLst/>
          </a:prstGeom>
        </p:spPr>
      </p:pic>
      <p:sp>
        <p:nvSpPr>
          <p:cNvPr id="117" name="object 2"/>
          <p:cNvSpPr txBox="1">
            <a:spLocks/>
          </p:cNvSpPr>
          <p:nvPr/>
        </p:nvSpPr>
        <p:spPr>
          <a:xfrm>
            <a:off x="928688" y="213645"/>
            <a:ext cx="728662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>
              <a:lnSpc>
                <a:spcPct val="100000"/>
              </a:lnSpc>
            </a:pPr>
            <a:r>
              <a:rPr lang="ru-RU" sz="1500" spc="-4" dirty="0">
                <a:solidFill>
                  <a:srgbClr val="002060"/>
                </a:solidFill>
                <a:latin typeface="Century Gothic" panose="020B0502020202020204" pitchFamily="34" charset="0"/>
              </a:rPr>
              <a:t>СИСТЕМА ДОКУМЕНТОВ СТРАТЕГИЧЕСКОГО ПЛАНИРОВАНИЯ</a:t>
            </a:r>
          </a:p>
        </p:txBody>
      </p:sp>
      <p:sp>
        <p:nvSpPr>
          <p:cNvPr id="1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93744" y="4862590"/>
            <a:ext cx="2057400" cy="273844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0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030397"/>
            <a:ext cx="4987349" cy="3701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231030"/>
            <a:ext cx="2859272" cy="2682472"/>
          </a:xfrm>
          <a:prstGeom prst="rect">
            <a:avLst/>
          </a:prstGeom>
        </p:spPr>
      </p:pic>
      <p:sp>
        <p:nvSpPr>
          <p:cNvPr id="33" name="Заголовок 3"/>
          <p:cNvSpPr txBox="1">
            <a:spLocks/>
          </p:cNvSpPr>
          <p:nvPr/>
        </p:nvSpPr>
        <p:spPr>
          <a:xfrm>
            <a:off x="11433" y="0"/>
            <a:ext cx="9144000" cy="6522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33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Стратегическая цель Республики Саха (Якутия)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82" y="14548"/>
            <a:ext cx="64807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DEA27D8-0CF3-496D-AD7D-2076231DE52C}"/>
              </a:ext>
            </a:extLst>
          </p:cNvPr>
          <p:cNvSpPr txBox="1"/>
          <p:nvPr/>
        </p:nvSpPr>
        <p:spPr>
          <a:xfrm>
            <a:off x="3545087" y="1796460"/>
            <a:ext cx="936051" cy="346249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/>
          <a:p>
            <a:pPr algn="r"/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100-летие ЯАССР</a:t>
            </a: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6" name="Straight Connector 57">
            <a:extLst>
              <a:ext uri="{FF2B5EF4-FFF2-40B4-BE49-F238E27FC236}">
                <a16:creationId xmlns:a16="http://schemas.microsoft.com/office/drawing/2014/main" xmlns="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7243791" y="2152515"/>
            <a:ext cx="0" cy="84390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57">
            <a:extLst>
              <a:ext uri="{FF2B5EF4-FFF2-40B4-BE49-F238E27FC236}">
                <a16:creationId xmlns:a16="http://schemas.microsoft.com/office/drawing/2014/main" xmlns="" id="{A61A79A1-830D-43A5-991E-41089FE309F5}"/>
              </a:ext>
            </a:extLst>
          </p:cNvPr>
          <p:cNvCxnSpPr>
            <a:cxnSpLocks/>
          </p:cNvCxnSpPr>
          <p:nvPr/>
        </p:nvCxnSpPr>
        <p:spPr>
          <a:xfrm flipH="1" flipV="1">
            <a:off x="6665655" y="1620542"/>
            <a:ext cx="4226" cy="1354472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31">
            <a:extLst>
              <a:ext uri="{FF2B5EF4-FFF2-40B4-BE49-F238E27FC236}">
                <a16:creationId xmlns:a16="http://schemas.microsoft.com/office/drawing/2014/main" xmlns="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4925022" y="2996416"/>
            <a:ext cx="0" cy="156130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5843438" y="1759651"/>
            <a:ext cx="0" cy="123676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31">
            <a:extLst>
              <a:ext uri="{FF2B5EF4-FFF2-40B4-BE49-F238E27FC236}">
                <a16:creationId xmlns:a16="http://schemas.microsoft.com/office/drawing/2014/main" xmlns="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5440870" y="2996414"/>
            <a:ext cx="0" cy="56739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4569708" y="1931596"/>
            <a:ext cx="2292" cy="804506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  <a:endCxn id="27" idx="2"/>
          </p:cNvCxnSpPr>
          <p:nvPr/>
        </p:nvCxnSpPr>
        <p:spPr>
          <a:xfrm flipH="1" flipV="1">
            <a:off x="4231926" y="2991144"/>
            <a:ext cx="4459" cy="1052861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1">
            <a:extLst>
              <a:ext uri="{FF2B5EF4-FFF2-40B4-BE49-F238E27FC236}">
                <a16:creationId xmlns:a16="http://schemas.microsoft.com/office/drawing/2014/main" xmlns="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2088256" y="1903099"/>
            <a:ext cx="0" cy="109331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  <a:endCxn id="81" idx="4"/>
          </p:cNvCxnSpPr>
          <p:nvPr/>
        </p:nvCxnSpPr>
        <p:spPr>
          <a:xfrm flipV="1">
            <a:off x="3576989" y="1369904"/>
            <a:ext cx="0" cy="162651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F272CB9A-11DA-403F-8A2C-8ACABB9E55E3}"/>
              </a:ext>
            </a:extLst>
          </p:cNvPr>
          <p:cNvCxnSpPr/>
          <p:nvPr/>
        </p:nvCxnSpPr>
        <p:spPr>
          <a:xfrm>
            <a:off x="4631319" y="2996489"/>
            <a:ext cx="168965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/>
          <p:nvPr/>
        </p:nvCxnSpPr>
        <p:spPr>
          <a:xfrm>
            <a:off x="6309764" y="2996489"/>
            <a:ext cx="168965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7999414" y="2996489"/>
            <a:ext cx="115388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92DD698-41EA-44B3-A338-53428D7D5050}"/>
              </a:ext>
            </a:extLst>
          </p:cNvPr>
          <p:cNvCxnSpPr/>
          <p:nvPr/>
        </p:nvCxnSpPr>
        <p:spPr>
          <a:xfrm>
            <a:off x="2933507" y="2996489"/>
            <a:ext cx="168965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141C71E-E08E-4C35-AF33-12A46FFB4E28}"/>
              </a:ext>
            </a:extLst>
          </p:cNvPr>
          <p:cNvCxnSpPr/>
          <p:nvPr/>
        </p:nvCxnSpPr>
        <p:spPr>
          <a:xfrm>
            <a:off x="1243432" y="2996489"/>
            <a:ext cx="168965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AF54DAFC-72BF-4C18-B451-30110FC8EBCC}"/>
              </a:ext>
            </a:extLst>
          </p:cNvPr>
          <p:cNvSpPr/>
          <p:nvPr/>
        </p:nvSpPr>
        <p:spPr>
          <a:xfrm>
            <a:off x="862947" y="2651803"/>
            <a:ext cx="689372" cy="68937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2996489"/>
            <a:ext cx="115388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ADB8234-7655-4312-99D5-ACC91B4B894B}"/>
              </a:ext>
            </a:extLst>
          </p:cNvPr>
          <p:cNvSpPr/>
          <p:nvPr/>
        </p:nvSpPr>
        <p:spPr>
          <a:xfrm>
            <a:off x="1136198" y="2925053"/>
            <a:ext cx="142875" cy="142875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xmlns="" id="{868629C6-9D56-44C4-A90C-D16F2E7AA94B}"/>
              </a:ext>
            </a:extLst>
          </p:cNvPr>
          <p:cNvSpPr/>
          <p:nvPr/>
        </p:nvSpPr>
        <p:spPr>
          <a:xfrm>
            <a:off x="1046898" y="2835754"/>
            <a:ext cx="321470" cy="321470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xmlns="" id="{1E0E5245-3E9D-45CB-A2A2-78E37536928E}"/>
              </a:ext>
            </a:extLst>
          </p:cNvPr>
          <p:cNvSpPr/>
          <p:nvPr/>
        </p:nvSpPr>
        <p:spPr>
          <a:xfrm>
            <a:off x="947244" y="2736100"/>
            <a:ext cx="520778" cy="520778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B8353AA-1A28-4FAD-AF44-130B899BAAE4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>
          <a:xfrm flipV="1">
            <a:off x="1207633" y="3256878"/>
            <a:ext cx="0" cy="115164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6B49B4F-63E8-4430-9059-553CBCA3AB43}"/>
              </a:ext>
            </a:extLst>
          </p:cNvPr>
          <p:cNvSpPr/>
          <p:nvPr/>
        </p:nvSpPr>
        <p:spPr>
          <a:xfrm>
            <a:off x="1161043" y="4408518"/>
            <a:ext cx="93180" cy="9318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59B938-7387-4E6C-B81C-CA1B61488588}"/>
              </a:ext>
            </a:extLst>
          </p:cNvPr>
          <p:cNvSpPr txBox="1"/>
          <p:nvPr/>
        </p:nvSpPr>
        <p:spPr>
          <a:xfrm>
            <a:off x="641233" y="2349791"/>
            <a:ext cx="1136540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ru-RU" sz="2100" dirty="0">
                <a:solidFill>
                  <a:srgbClr val="03A1A4"/>
                </a:solidFill>
                <a:latin typeface="Century Gothic" panose="020B0502020202020204" pitchFamily="34" charset="0"/>
              </a:rPr>
              <a:t>2018</a:t>
            </a:r>
            <a:endParaRPr lang="en-US" sz="2100" dirty="0">
              <a:solidFill>
                <a:srgbClr val="03A1A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121486" y="4455111"/>
            <a:ext cx="2400782" cy="34624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утверждение стратегии</a:t>
            </a:r>
          </a:p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СЭР РС(Я)</a:t>
            </a: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B54B9C7B-4DA7-40E1-B723-68758EB971FE}"/>
              </a:ext>
            </a:extLst>
          </p:cNvPr>
          <p:cNvSpPr/>
          <p:nvPr/>
        </p:nvSpPr>
        <p:spPr>
          <a:xfrm rot="5400000">
            <a:off x="2541807" y="2651803"/>
            <a:ext cx="689372" cy="68937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37A3CB3-AA60-41C6-B92B-B84EC0A87E61}"/>
              </a:ext>
            </a:extLst>
          </p:cNvPr>
          <p:cNvSpPr/>
          <p:nvPr/>
        </p:nvSpPr>
        <p:spPr>
          <a:xfrm>
            <a:off x="2815055" y="2925053"/>
            <a:ext cx="142875" cy="1428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xmlns="" id="{5AB77009-91CD-4089-A339-205E1FD860BA}"/>
              </a:ext>
            </a:extLst>
          </p:cNvPr>
          <p:cNvSpPr/>
          <p:nvPr/>
        </p:nvSpPr>
        <p:spPr>
          <a:xfrm>
            <a:off x="2725758" y="2835754"/>
            <a:ext cx="321470" cy="321470"/>
          </a:xfrm>
          <a:prstGeom prst="donut">
            <a:avLst>
              <a:gd name="adj" fmla="val 52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xmlns="" id="{EB4F978A-6973-4038-9D44-C992F6903D28}"/>
              </a:ext>
            </a:extLst>
          </p:cNvPr>
          <p:cNvSpPr/>
          <p:nvPr/>
        </p:nvSpPr>
        <p:spPr>
          <a:xfrm>
            <a:off x="2626104" y="2736100"/>
            <a:ext cx="520778" cy="520778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297ECE7-7E0E-48D0-9C27-6FB0E3DB79DD}"/>
              </a:ext>
            </a:extLst>
          </p:cNvPr>
          <p:cNvSpPr txBox="1"/>
          <p:nvPr/>
        </p:nvSpPr>
        <p:spPr>
          <a:xfrm>
            <a:off x="2318223" y="3250805"/>
            <a:ext cx="1136540" cy="392415"/>
          </a:xfrm>
          <a:prstGeom prst="rect">
            <a:avLst/>
          </a:prstGeom>
          <a:noFill/>
          <a:ln>
            <a:noFill/>
          </a:ln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ru-RU" sz="2100" dirty="0">
                <a:solidFill>
                  <a:schemeClr val="accent2"/>
                </a:solidFill>
                <a:latin typeface="Century Gothic" panose="020B0502020202020204" pitchFamily="34" charset="0"/>
              </a:rPr>
              <a:t>2020</a:t>
            </a:r>
            <a:endParaRPr lang="en-US" sz="21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DEA27D8-0CF3-496D-AD7D-2076231DE52C}"/>
              </a:ext>
            </a:extLst>
          </p:cNvPr>
          <p:cNvSpPr txBox="1"/>
          <p:nvPr/>
        </p:nvSpPr>
        <p:spPr>
          <a:xfrm>
            <a:off x="4661800" y="1871692"/>
            <a:ext cx="1086428" cy="761747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Якутский республиканский онкологический диспансер 2-я очередь 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A2636062-43D3-463C-B6BD-741D547DE965}"/>
              </a:ext>
            </a:extLst>
          </p:cNvPr>
          <p:cNvSpPr/>
          <p:nvPr/>
        </p:nvSpPr>
        <p:spPr>
          <a:xfrm>
            <a:off x="4231882" y="2651803"/>
            <a:ext cx="689372" cy="68937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DCB9A2B-6699-4804-99AE-7A924FDA4340}"/>
              </a:ext>
            </a:extLst>
          </p:cNvPr>
          <p:cNvSpPr/>
          <p:nvPr/>
        </p:nvSpPr>
        <p:spPr>
          <a:xfrm>
            <a:off x="4505129" y="2925053"/>
            <a:ext cx="142875" cy="142875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xmlns="" id="{3A6CDF07-EF0B-4379-8FBF-3718BD896047}"/>
              </a:ext>
            </a:extLst>
          </p:cNvPr>
          <p:cNvSpPr/>
          <p:nvPr/>
        </p:nvSpPr>
        <p:spPr>
          <a:xfrm>
            <a:off x="4415833" y="2835754"/>
            <a:ext cx="321470" cy="321470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4316179" y="2736100"/>
            <a:ext cx="520778" cy="520778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EA49CDC4-E9AD-4789-BEA6-BFF07A73111B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4576567" y="3256879"/>
            <a:ext cx="0" cy="1430294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DD4A8794-EADF-4527-95C6-C9D6781E9C8E}"/>
              </a:ext>
            </a:extLst>
          </p:cNvPr>
          <p:cNvSpPr/>
          <p:nvPr/>
        </p:nvSpPr>
        <p:spPr>
          <a:xfrm>
            <a:off x="4529977" y="4687173"/>
            <a:ext cx="93180" cy="9318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BE7D141-E60D-4B00-AA4B-1F588212DCAD}"/>
              </a:ext>
            </a:extLst>
          </p:cNvPr>
          <p:cNvSpPr txBox="1"/>
          <p:nvPr/>
        </p:nvSpPr>
        <p:spPr>
          <a:xfrm>
            <a:off x="3579316" y="2426780"/>
            <a:ext cx="1136540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ru-RU" sz="2100" dirty="0">
                <a:solidFill>
                  <a:srgbClr val="EF3078"/>
                </a:solidFill>
                <a:latin typeface="Century Gothic" panose="020B0502020202020204" pitchFamily="34" charset="0"/>
              </a:rPr>
              <a:t>2022</a:t>
            </a:r>
            <a:endParaRPr lang="en-US" sz="2100" dirty="0">
              <a:solidFill>
                <a:srgbClr val="EF3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A5C5A36-EC92-462F-BB70-6A797D63B1DD}"/>
              </a:ext>
            </a:extLst>
          </p:cNvPr>
          <p:cNvSpPr txBox="1"/>
          <p:nvPr/>
        </p:nvSpPr>
        <p:spPr>
          <a:xfrm>
            <a:off x="2082607" y="4522310"/>
            <a:ext cx="2400782" cy="415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реализация ключевых проектов</a:t>
            </a:r>
          </a:p>
          <a:p>
            <a:pPr algn="r"/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создания транспортной и энергетической инфраструктуры</a:t>
            </a: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xmlns="" id="{E3730103-7F8D-4792-83EE-5FFC4A5D2274}"/>
              </a:ext>
            </a:extLst>
          </p:cNvPr>
          <p:cNvSpPr/>
          <p:nvPr/>
        </p:nvSpPr>
        <p:spPr>
          <a:xfrm rot="5400000">
            <a:off x="5929693" y="2651803"/>
            <a:ext cx="689372" cy="68937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6694F26-80D5-467D-94C4-C9C860517F5F}"/>
              </a:ext>
            </a:extLst>
          </p:cNvPr>
          <p:cNvSpPr/>
          <p:nvPr/>
        </p:nvSpPr>
        <p:spPr>
          <a:xfrm>
            <a:off x="6202942" y="2925053"/>
            <a:ext cx="118028" cy="1428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xmlns="" id="{B0789B4A-0620-4211-9109-6DBE9A07FE51}"/>
              </a:ext>
            </a:extLst>
          </p:cNvPr>
          <p:cNvSpPr/>
          <p:nvPr/>
        </p:nvSpPr>
        <p:spPr>
          <a:xfrm>
            <a:off x="6113647" y="2835754"/>
            <a:ext cx="307721" cy="321470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xmlns="" id="{9C63B36C-028C-4461-9179-02E81EA9B830}"/>
              </a:ext>
            </a:extLst>
          </p:cNvPr>
          <p:cNvSpPr/>
          <p:nvPr/>
        </p:nvSpPr>
        <p:spPr>
          <a:xfrm>
            <a:off x="6013990" y="2736100"/>
            <a:ext cx="520778" cy="520778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6274379" y="1060358"/>
            <a:ext cx="0" cy="167574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6227789" y="1030367"/>
            <a:ext cx="93180" cy="931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5F62DC2-C651-4B22-B4CB-1846861868F6}"/>
              </a:ext>
            </a:extLst>
          </p:cNvPr>
          <p:cNvSpPr txBox="1"/>
          <p:nvPr/>
        </p:nvSpPr>
        <p:spPr>
          <a:xfrm>
            <a:off x="6074089" y="3216917"/>
            <a:ext cx="1136540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2024</a:t>
            </a:r>
            <a:endParaRPr lang="en-US" sz="21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4337E62-7F21-4CD3-9B0D-507A64DF7728}"/>
              </a:ext>
            </a:extLst>
          </p:cNvPr>
          <p:cNvSpPr txBox="1"/>
          <p:nvPr/>
        </p:nvSpPr>
        <p:spPr>
          <a:xfrm>
            <a:off x="6372200" y="1001365"/>
            <a:ext cx="2400782" cy="34624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контрольный год «майского» указа Президента Российской Федерации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xmlns="" id="{FC85B459-7BA2-4C61-9178-E1CE5EFAEC56}"/>
              </a:ext>
            </a:extLst>
          </p:cNvPr>
          <p:cNvSpPr/>
          <p:nvPr/>
        </p:nvSpPr>
        <p:spPr>
          <a:xfrm>
            <a:off x="7608139" y="2651803"/>
            <a:ext cx="689372" cy="68937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4A6EEA54-5314-432F-B5DF-B223248AB8AA}"/>
              </a:ext>
            </a:extLst>
          </p:cNvPr>
          <p:cNvSpPr/>
          <p:nvPr/>
        </p:nvSpPr>
        <p:spPr>
          <a:xfrm>
            <a:off x="7881386" y="2925053"/>
            <a:ext cx="142875" cy="142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xmlns="" id="{0C983C23-7914-456E-AA37-90FEEBD851C0}"/>
              </a:ext>
            </a:extLst>
          </p:cNvPr>
          <p:cNvSpPr/>
          <p:nvPr/>
        </p:nvSpPr>
        <p:spPr>
          <a:xfrm>
            <a:off x="7792090" y="2835754"/>
            <a:ext cx="321470" cy="321470"/>
          </a:xfrm>
          <a:prstGeom prst="donut">
            <a:avLst>
              <a:gd name="adj" fmla="val 5281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xmlns="" id="{CD810234-B3DF-4AE8-B7F5-9B91C3FEE8A3}"/>
              </a:ext>
            </a:extLst>
          </p:cNvPr>
          <p:cNvSpPr/>
          <p:nvPr/>
        </p:nvSpPr>
        <p:spPr>
          <a:xfrm>
            <a:off x="7692436" y="2736100"/>
            <a:ext cx="520778" cy="520778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7952825" y="3256880"/>
            <a:ext cx="0" cy="624393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91D217BA-6735-41FC-ADDE-ADA84BF5E891}"/>
              </a:ext>
            </a:extLst>
          </p:cNvPr>
          <p:cNvSpPr/>
          <p:nvPr/>
        </p:nvSpPr>
        <p:spPr>
          <a:xfrm>
            <a:off x="7906234" y="3849736"/>
            <a:ext cx="93180" cy="931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93BBA26-6FB6-4EDA-AE7C-332D388F6619}"/>
              </a:ext>
            </a:extLst>
          </p:cNvPr>
          <p:cNvSpPr txBox="1"/>
          <p:nvPr/>
        </p:nvSpPr>
        <p:spPr>
          <a:xfrm>
            <a:off x="7384555" y="2343686"/>
            <a:ext cx="1136540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ru-RU" sz="21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2032</a:t>
            </a:r>
            <a:endParaRPr lang="en-US" sz="21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710CEB2-4E11-44C6-A201-5DCB3EA9A265}"/>
              </a:ext>
            </a:extLst>
          </p:cNvPr>
          <p:cNvSpPr txBox="1"/>
          <p:nvPr/>
        </p:nvSpPr>
        <p:spPr>
          <a:xfrm>
            <a:off x="7156120" y="3976404"/>
            <a:ext cx="2400782" cy="623248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выход на проектную </a:t>
            </a:r>
          </a:p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мощность новых </a:t>
            </a:r>
          </a:p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высокотехнологичных</a:t>
            </a:r>
          </a:p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отраслей экономики</a:t>
            </a: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185798" y="4794719"/>
            <a:ext cx="567000" cy="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2524601" y="4942919"/>
            <a:ext cx="1944000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7214162" y="4575427"/>
            <a:ext cx="12420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6446383" y="1001365"/>
            <a:ext cx="200633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13">
            <a:extLst>
              <a:ext uri="{FF2B5EF4-FFF2-40B4-BE49-F238E27FC236}">
                <a16:creationId xmlns:a16="http://schemas.microsoft.com/office/drawing/2014/main" xmlns="" id="{36B49B4F-63E8-4430-9059-553CBCA3AB43}"/>
              </a:ext>
            </a:extLst>
          </p:cNvPr>
          <p:cNvSpPr/>
          <p:nvPr/>
        </p:nvSpPr>
        <p:spPr>
          <a:xfrm>
            <a:off x="2041666" y="1822907"/>
            <a:ext cx="93180" cy="931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165096" y="1870978"/>
            <a:ext cx="1817165" cy="484748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/>
          <a:p>
            <a:pPr algn="r"/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закладка основ пространственной схемы рационального расселения</a:t>
            </a: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xmlns="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1078877" y="1851670"/>
            <a:ext cx="9045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3530399" y="1276724"/>
            <a:ext cx="93180" cy="93180"/>
          </a:xfrm>
          <a:prstGeom prst="ellipse">
            <a:avLst/>
          </a:prstGeom>
          <a:solidFill>
            <a:srgbClr val="EF3078"/>
          </a:solidFill>
          <a:ln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7DEA27D8-0CF3-496D-AD7D-2076231DE52C}"/>
              </a:ext>
            </a:extLst>
          </p:cNvPr>
          <p:cNvSpPr txBox="1"/>
          <p:nvPr/>
        </p:nvSpPr>
        <p:spPr>
          <a:xfrm>
            <a:off x="3710827" y="1282879"/>
            <a:ext cx="1915421" cy="346249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начало строительства </a:t>
            </a:r>
            <a:b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моста через реку Лена</a:t>
            </a: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3" name="Straight Connector 67">
            <a:extLst>
              <a:ext uri="{FF2B5EF4-FFF2-40B4-BE49-F238E27FC236}">
                <a16:creationId xmlns:a16="http://schemas.microsoft.com/office/drawing/2014/main" xmlns="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3710824" y="1315082"/>
            <a:ext cx="1286034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7DEA27D8-0CF3-496D-AD7D-2076231DE52C}"/>
              </a:ext>
            </a:extLst>
          </p:cNvPr>
          <p:cNvSpPr txBox="1"/>
          <p:nvPr/>
        </p:nvSpPr>
        <p:spPr>
          <a:xfrm>
            <a:off x="3257917" y="3718263"/>
            <a:ext cx="687689" cy="207749"/>
          </a:xfrm>
          <a:prstGeom prst="rect">
            <a:avLst/>
          </a:prstGeom>
          <a:noFill/>
        </p:spPr>
        <p:txBody>
          <a:bodyPr wrap="none" lIns="0" tIns="34289" rIns="0" bIns="34289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R&amp;D </a:t>
            </a:r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- центр</a:t>
            </a: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7" name="Straight Connector 67">
            <a:extLst>
              <a:ext uri="{FF2B5EF4-FFF2-40B4-BE49-F238E27FC236}">
                <a16:creationId xmlns:a16="http://schemas.microsoft.com/office/drawing/2014/main" xmlns="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3242901" y="3912946"/>
            <a:ext cx="717714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4522029" y="1849419"/>
            <a:ext cx="93180" cy="93180"/>
          </a:xfrm>
          <a:prstGeom prst="ellipse">
            <a:avLst/>
          </a:prstGeom>
          <a:solidFill>
            <a:srgbClr val="EF3078"/>
          </a:solidFill>
          <a:ln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67">
            <a:extLst>
              <a:ext uri="{FF2B5EF4-FFF2-40B4-BE49-F238E27FC236}">
                <a16:creationId xmlns:a16="http://schemas.microsoft.com/office/drawing/2014/main" xmlns="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3892629" y="1809407"/>
            <a:ext cx="612502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32">
            <a:extLst>
              <a:ext uri="{FF2B5EF4-FFF2-40B4-BE49-F238E27FC236}">
                <a16:creationId xmlns:a16="http://schemas.microsoft.com/office/drawing/2014/main" xmlns="" id="{DD4A8794-EADF-4527-95C6-C9D6781E9C8E}"/>
              </a:ext>
            </a:extLst>
          </p:cNvPr>
          <p:cNvSpPr/>
          <p:nvPr/>
        </p:nvSpPr>
        <p:spPr>
          <a:xfrm>
            <a:off x="4878432" y="4557714"/>
            <a:ext cx="93180" cy="931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0A5C5A36-EC92-462F-BB70-6A797D63B1DD}"/>
              </a:ext>
            </a:extLst>
          </p:cNvPr>
          <p:cNvSpPr txBox="1"/>
          <p:nvPr/>
        </p:nvSpPr>
        <p:spPr>
          <a:xfrm>
            <a:off x="4726732" y="4690568"/>
            <a:ext cx="24007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формирование системы </a:t>
            </a:r>
          </a:p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опорных населенных пунктов </a:t>
            </a: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5" name="Straight Connector 65">
            <a:extLst>
              <a:ext uri="{FF2B5EF4-FFF2-40B4-BE49-F238E27FC236}">
                <a16:creationId xmlns:a16="http://schemas.microsoft.com/office/drawing/2014/main" xmlns="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4751193" y="4995470"/>
            <a:ext cx="1607022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32">
            <a:extLst>
              <a:ext uri="{FF2B5EF4-FFF2-40B4-BE49-F238E27FC236}">
                <a16:creationId xmlns:a16="http://schemas.microsoft.com/office/drawing/2014/main" xmlns="" id="{DD4A8794-EADF-4527-95C6-C9D6781E9C8E}"/>
              </a:ext>
            </a:extLst>
          </p:cNvPr>
          <p:cNvSpPr/>
          <p:nvPr/>
        </p:nvSpPr>
        <p:spPr>
          <a:xfrm>
            <a:off x="5394280" y="3539295"/>
            <a:ext cx="93180" cy="931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0A5C5A36-EC92-462F-BB70-6A797D63B1DD}"/>
              </a:ext>
            </a:extLst>
          </p:cNvPr>
          <p:cNvSpPr txBox="1"/>
          <p:nvPr/>
        </p:nvSpPr>
        <p:spPr>
          <a:xfrm>
            <a:off x="4971612" y="3687506"/>
            <a:ext cx="16972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Всемирный центр </a:t>
            </a:r>
          </a:p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мамонта</a:t>
            </a: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1" name="Straight Connector 65">
            <a:extLst>
              <a:ext uri="{FF2B5EF4-FFF2-40B4-BE49-F238E27FC236}">
                <a16:creationId xmlns:a16="http://schemas.microsoft.com/office/drawing/2014/main" xmlns="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4971612" y="3989587"/>
            <a:ext cx="540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5796848" y="1679300"/>
            <a:ext cx="93180" cy="931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44337E62-7F21-4CD3-9B0D-507A64DF7728}"/>
              </a:ext>
            </a:extLst>
          </p:cNvPr>
          <p:cNvSpPr txBox="1"/>
          <p:nvPr/>
        </p:nvSpPr>
        <p:spPr>
          <a:xfrm>
            <a:off x="3775679" y="1669116"/>
            <a:ext cx="1915170" cy="207749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/>
          <a:p>
            <a:pPr algn="r"/>
            <a:r>
              <a:rPr lang="en-US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Smart city</a:t>
            </a:r>
            <a:endParaRPr lang="ru-RU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5" name="Straight Connector 68">
            <a:extLst>
              <a:ext uri="{FF2B5EF4-FFF2-40B4-BE49-F238E27FC236}">
                <a16:creationId xmlns:a16="http://schemas.microsoft.com/office/drawing/2014/main" xmlns="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5102778" y="1688713"/>
            <a:ext cx="621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58">
            <a:extLst>
              <a:ext uri="{FF2B5EF4-FFF2-40B4-BE49-F238E27FC236}">
                <a16:creationId xmlns:a16="http://schemas.microsoft.com/office/drawing/2014/main" xmlns="" id="{91D217BA-6735-41FC-ADDE-ADA84BF5E891}"/>
              </a:ext>
            </a:extLst>
          </p:cNvPr>
          <p:cNvSpPr/>
          <p:nvPr/>
        </p:nvSpPr>
        <p:spPr>
          <a:xfrm>
            <a:off x="7197201" y="2069814"/>
            <a:ext cx="93180" cy="931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0A5C5A36-EC92-462F-BB70-6A797D63B1DD}"/>
              </a:ext>
            </a:extLst>
          </p:cNvPr>
          <p:cNvSpPr txBox="1"/>
          <p:nvPr/>
        </p:nvSpPr>
        <p:spPr>
          <a:xfrm>
            <a:off x="7378953" y="1883541"/>
            <a:ext cx="1697224" cy="415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уровень жизни сравняется </a:t>
            </a:r>
          </a:p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с передовыми регионами страны</a:t>
            </a: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0" name="Straight Connector 66">
            <a:extLst>
              <a:ext uri="{FF2B5EF4-FFF2-40B4-BE49-F238E27FC236}">
                <a16:creationId xmlns:a16="http://schemas.microsoft.com/office/drawing/2014/main" xmlns="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7378953" y="1883538"/>
            <a:ext cx="154225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58">
            <a:extLst>
              <a:ext uri="{FF2B5EF4-FFF2-40B4-BE49-F238E27FC236}">
                <a16:creationId xmlns:a16="http://schemas.microsoft.com/office/drawing/2014/main" xmlns="" id="{91D217BA-6735-41FC-ADDE-ADA84BF5E891}"/>
              </a:ext>
            </a:extLst>
          </p:cNvPr>
          <p:cNvSpPr/>
          <p:nvPr/>
        </p:nvSpPr>
        <p:spPr>
          <a:xfrm>
            <a:off x="6624458" y="1542466"/>
            <a:ext cx="93180" cy="931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0A5C5A36-EC92-462F-BB70-6A797D63B1DD}"/>
              </a:ext>
            </a:extLst>
          </p:cNvPr>
          <p:cNvSpPr txBox="1"/>
          <p:nvPr/>
        </p:nvSpPr>
        <p:spPr>
          <a:xfrm>
            <a:off x="6857913" y="1502663"/>
            <a:ext cx="20632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реализация рациональной схемы расселения</a:t>
            </a: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8" name="Straight Connector 66">
            <a:extLst>
              <a:ext uri="{FF2B5EF4-FFF2-40B4-BE49-F238E27FC236}">
                <a16:creationId xmlns:a16="http://schemas.microsoft.com/office/drawing/2014/main" xmlns="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6863510" y="1502661"/>
            <a:ext cx="19710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  <a:endCxn id="98" idx="4"/>
          </p:cNvCxnSpPr>
          <p:nvPr/>
        </p:nvCxnSpPr>
        <p:spPr>
          <a:xfrm flipV="1">
            <a:off x="2522267" y="1656818"/>
            <a:ext cx="0" cy="133277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2475677" y="1563638"/>
            <a:ext cx="93180" cy="931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DEA27D8-0CF3-496D-AD7D-2076231DE52C}"/>
              </a:ext>
            </a:extLst>
          </p:cNvPr>
          <p:cNvSpPr txBox="1"/>
          <p:nvPr/>
        </p:nvSpPr>
        <p:spPr>
          <a:xfrm>
            <a:off x="11433" y="1438930"/>
            <a:ext cx="2418119" cy="484748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/>
          <a:p>
            <a:pPr algn="r"/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внедрение стратегического планирования и проектного управления</a:t>
            </a:r>
          </a:p>
          <a:p>
            <a:pPr algn="r"/>
            <a:endParaRPr lang="ru-RU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0" name="Straight Connector 67">
            <a:extLst>
              <a:ext uri="{FF2B5EF4-FFF2-40B4-BE49-F238E27FC236}">
                <a16:creationId xmlns:a16="http://schemas.microsoft.com/office/drawing/2014/main" xmlns="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812284" y="1419622"/>
            <a:ext cx="16138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">
            <a:extLst>
              <a:ext uri="{FF2B5EF4-FFF2-40B4-BE49-F238E27FC236}">
                <a16:creationId xmlns:a16="http://schemas.microsoft.com/office/drawing/2014/main" xmlns="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2318222" y="2996416"/>
            <a:ext cx="0" cy="81228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63">
            <a:extLst>
              <a:ext uri="{FF2B5EF4-FFF2-40B4-BE49-F238E27FC236}">
                <a16:creationId xmlns:a16="http://schemas.microsoft.com/office/drawing/2014/main" xmlns="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1368368" y="4261326"/>
            <a:ext cx="459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1364742" y="3924545"/>
            <a:ext cx="1817165" cy="346249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Ювелирно-гранильный </a:t>
            </a:r>
          </a:p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кластер</a:t>
            </a: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xmlns="" id="{36B49B4F-63E8-4430-9059-553CBCA3AB43}"/>
              </a:ext>
            </a:extLst>
          </p:cNvPr>
          <p:cNvSpPr/>
          <p:nvPr/>
        </p:nvSpPr>
        <p:spPr>
          <a:xfrm>
            <a:off x="2274110" y="3788093"/>
            <a:ext cx="93180" cy="931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31">
            <a:extLst>
              <a:ext uri="{FF2B5EF4-FFF2-40B4-BE49-F238E27FC236}">
                <a16:creationId xmlns:a16="http://schemas.microsoft.com/office/drawing/2014/main" xmlns="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86336" y="3239130"/>
            <a:ext cx="1" cy="64936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0A5C5A36-EC92-462F-BB70-6A797D63B1DD}"/>
              </a:ext>
            </a:extLst>
          </p:cNvPr>
          <p:cNvSpPr txBox="1"/>
          <p:nvPr/>
        </p:nvSpPr>
        <p:spPr>
          <a:xfrm>
            <a:off x="5723778" y="4005944"/>
            <a:ext cx="13951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реализация оптимальной модели доступного здравоохранения</a:t>
            </a:r>
          </a:p>
        </p:txBody>
      </p:sp>
      <p:cxnSp>
        <p:nvCxnSpPr>
          <p:cNvPr id="114" name="Straight Connector 65">
            <a:extLst>
              <a:ext uri="{FF2B5EF4-FFF2-40B4-BE49-F238E27FC236}">
                <a16:creationId xmlns:a16="http://schemas.microsoft.com/office/drawing/2014/main" xmlns="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732339" y="4579778"/>
            <a:ext cx="985299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32">
            <a:extLst>
              <a:ext uri="{FF2B5EF4-FFF2-40B4-BE49-F238E27FC236}">
                <a16:creationId xmlns:a16="http://schemas.microsoft.com/office/drawing/2014/main" xmlns="" id="{DD4A8794-EADF-4527-95C6-C9D6781E9C8E}"/>
              </a:ext>
            </a:extLst>
          </p:cNvPr>
          <p:cNvSpPr/>
          <p:nvPr/>
        </p:nvSpPr>
        <p:spPr>
          <a:xfrm>
            <a:off x="6145122" y="3844656"/>
            <a:ext cx="93180" cy="931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</p:cNvCxnSpPr>
          <p:nvPr/>
        </p:nvCxnSpPr>
        <p:spPr>
          <a:xfrm flipH="1" flipV="1">
            <a:off x="3850703" y="2988054"/>
            <a:ext cx="525" cy="643493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3799448" y="3631544"/>
            <a:ext cx="93180" cy="93180"/>
          </a:xfrm>
          <a:prstGeom prst="ellipse">
            <a:avLst/>
          </a:prstGeom>
          <a:solidFill>
            <a:srgbClr val="EF3078"/>
          </a:solidFill>
          <a:ln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7DEA27D8-0CF3-496D-AD7D-2076231DE52C}"/>
              </a:ext>
            </a:extLst>
          </p:cNvPr>
          <p:cNvSpPr txBox="1"/>
          <p:nvPr/>
        </p:nvSpPr>
        <p:spPr>
          <a:xfrm>
            <a:off x="3197781" y="4083588"/>
            <a:ext cx="1135822" cy="346249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/>
          <a:p>
            <a:pPr algn="r"/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Якутский центр</a:t>
            </a:r>
          </a:p>
          <a:p>
            <a:pPr algn="r"/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газодобычи</a:t>
            </a: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6" name="Straight Connector 67">
            <a:extLst>
              <a:ext uri="{FF2B5EF4-FFF2-40B4-BE49-F238E27FC236}">
                <a16:creationId xmlns:a16="http://schemas.microsoft.com/office/drawing/2014/main" xmlns="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3623579" y="4408884"/>
            <a:ext cx="729000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8710CEB2-4E11-44C6-A201-5DCB3EA9A265}"/>
              </a:ext>
            </a:extLst>
          </p:cNvPr>
          <p:cNvSpPr txBox="1"/>
          <p:nvPr/>
        </p:nvSpPr>
        <p:spPr>
          <a:xfrm>
            <a:off x="8285212" y="2982607"/>
            <a:ext cx="949391" cy="1038746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400-летие</a:t>
            </a:r>
          </a:p>
          <a:p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вхождения Якутии в состав российского государства</a:t>
            </a:r>
          </a:p>
          <a:p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4200050" y="3965568"/>
            <a:ext cx="93180" cy="93180"/>
          </a:xfrm>
          <a:prstGeom prst="ellipse">
            <a:avLst/>
          </a:prstGeom>
          <a:solidFill>
            <a:srgbClr val="EF3078"/>
          </a:solidFill>
          <a:ln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67">
            <a:extLst>
              <a:ext uri="{FF2B5EF4-FFF2-40B4-BE49-F238E27FC236}">
                <a16:creationId xmlns:a16="http://schemas.microsoft.com/office/drawing/2014/main" xmlns="" id="{267D5D77-7183-46A2-913A-91854EB46B5B}"/>
              </a:ext>
            </a:extLst>
          </p:cNvPr>
          <p:cNvCxnSpPr>
            <a:cxnSpLocks/>
          </p:cNvCxnSpPr>
          <p:nvPr/>
        </p:nvCxnSpPr>
        <p:spPr>
          <a:xfrm flipV="1">
            <a:off x="4661225" y="1876864"/>
            <a:ext cx="486000" cy="2603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</p:cNvCxnSpPr>
          <p:nvPr/>
        </p:nvCxnSpPr>
        <p:spPr>
          <a:xfrm flipH="1" flipV="1">
            <a:off x="3242904" y="1030367"/>
            <a:ext cx="15013" cy="1966047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3197779" y="955327"/>
            <a:ext cx="93180" cy="93180"/>
          </a:xfrm>
          <a:prstGeom prst="ellipse">
            <a:avLst/>
          </a:prstGeom>
          <a:solidFill>
            <a:srgbClr val="EF3078"/>
          </a:solidFill>
          <a:ln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7DEA27D8-0CF3-496D-AD7D-2076231DE52C}"/>
              </a:ext>
            </a:extLst>
          </p:cNvPr>
          <p:cNvSpPr txBox="1"/>
          <p:nvPr/>
        </p:nvSpPr>
        <p:spPr>
          <a:xfrm>
            <a:off x="3356851" y="920391"/>
            <a:ext cx="2330363" cy="346249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/>
          <a:p>
            <a:r>
              <a:rPr lang="ru-RU" sz="900" spc="-38" dirty="0">
                <a:solidFill>
                  <a:srgbClr val="002060"/>
                </a:solidFill>
                <a:latin typeface="Century Gothic" panose="020B0502020202020204" pitchFamily="34" charset="0"/>
              </a:rPr>
              <a:t>Республиканский кардиологический диспансер 2-я очередь </a:t>
            </a:r>
            <a:endParaRPr lang="en-US" sz="900" spc="-38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0" name="Straight Connector 67">
            <a:extLst>
              <a:ext uri="{FF2B5EF4-FFF2-40B4-BE49-F238E27FC236}">
                <a16:creationId xmlns:a16="http://schemas.microsoft.com/office/drawing/2014/main" xmlns="" id="{267D5D77-7183-46A2-913A-91854EB46B5B}"/>
              </a:ext>
            </a:extLst>
          </p:cNvPr>
          <p:cNvCxnSpPr>
            <a:cxnSpLocks/>
          </p:cNvCxnSpPr>
          <p:nvPr/>
        </p:nvCxnSpPr>
        <p:spPr>
          <a:xfrm flipV="1">
            <a:off x="3357069" y="929439"/>
            <a:ext cx="1998000" cy="2603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65">
            <a:extLst>
              <a:ext uri="{FF2B5EF4-FFF2-40B4-BE49-F238E27FC236}">
                <a16:creationId xmlns:a16="http://schemas.microsoft.com/office/drawing/2014/main" xmlns="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4726732" y="4995470"/>
            <a:ext cx="1728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  <a:endCxn id="146" idx="4"/>
          </p:cNvCxnSpPr>
          <p:nvPr/>
        </p:nvCxnSpPr>
        <p:spPr>
          <a:xfrm flipV="1">
            <a:off x="2902106" y="1224771"/>
            <a:ext cx="0" cy="17961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2855516" y="1131590"/>
            <a:ext cx="93180" cy="931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7DEA27D8-0CF3-496D-AD7D-2076231DE52C}"/>
              </a:ext>
            </a:extLst>
          </p:cNvPr>
          <p:cNvSpPr txBox="1"/>
          <p:nvPr/>
        </p:nvSpPr>
        <p:spPr>
          <a:xfrm>
            <a:off x="405330" y="1001365"/>
            <a:ext cx="2418119" cy="346249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/>
          <a:p>
            <a:pPr algn="r"/>
            <a:r>
              <a:rPr lang="ru-RU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выход на проектную мощность крупных индустриальных сырьевых проектов</a:t>
            </a:r>
          </a:p>
        </p:txBody>
      </p:sp>
      <p:cxnSp>
        <p:nvCxnSpPr>
          <p:cNvPr id="148" name="Straight Connector 67">
            <a:extLst>
              <a:ext uri="{FF2B5EF4-FFF2-40B4-BE49-F238E27FC236}">
                <a16:creationId xmlns:a16="http://schemas.microsoft.com/office/drawing/2014/main" xmlns="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469301" y="987574"/>
            <a:ext cx="234537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82" y="14548"/>
            <a:ext cx="64807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Заголовок 3"/>
          <p:cNvSpPr txBox="1">
            <a:spLocks/>
          </p:cNvSpPr>
          <p:nvPr/>
        </p:nvSpPr>
        <p:spPr>
          <a:xfrm>
            <a:off x="11433" y="0"/>
            <a:ext cx="9144000" cy="6522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33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Таймлайн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Стратегии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Прямоугольник 300"/>
          <p:cNvSpPr/>
          <p:nvPr/>
        </p:nvSpPr>
        <p:spPr>
          <a:xfrm>
            <a:off x="267374" y="3541948"/>
            <a:ext cx="2635210" cy="1386321"/>
          </a:xfrm>
          <a:prstGeom prst="rect">
            <a:avLst/>
          </a:prstGeom>
          <a:solidFill>
            <a:schemeClr val="accent4">
              <a:lumMod val="60000"/>
              <a:lumOff val="40000"/>
              <a:alpha val="77000"/>
            </a:schemeClr>
          </a:solidFill>
        </p:spPr>
        <p:txBody>
          <a:bodyPr wrap="square" lIns="53997" tIns="53997" rIns="53997" bIns="53997">
            <a:spAutoFit/>
          </a:bodyPr>
          <a:lstStyle/>
          <a:p>
            <a:pPr lvl="0"/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Арктическая зона</a:t>
            </a:r>
          </a:p>
          <a:p>
            <a:pPr lvl="0"/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452,1 млрд руб. инвестиций</a:t>
            </a:r>
          </a:p>
          <a:p>
            <a:pPr lvl="0"/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ИНВЕСТИЦИОННЫХ ПРОЕКТОВ </a:t>
            </a:r>
          </a:p>
          <a:p>
            <a:pPr lvl="0"/>
            <a:endParaRPr lang="ru-RU" sz="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Россыпное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месторождение олова, </a:t>
            </a:r>
            <a:r>
              <a:rPr lang="ru-RU" sz="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руч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sz="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Тирехтях</a:t>
            </a:r>
            <a:endParaRPr lang="ru-RU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343 рабочих места,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 млрд р</a:t>
            </a:r>
          </a:p>
          <a:p>
            <a:r>
              <a:rPr lang="ru-RU" sz="800" spc="-38" dirty="0">
                <a:solidFill>
                  <a:srgbClr val="002060"/>
                </a:solidFill>
                <a:latin typeface="Century Gothic" panose="020B0502020202020204" pitchFamily="34" charset="0"/>
              </a:rPr>
              <a:t>Редкоземельное месторождение </a:t>
            </a:r>
            <a:r>
              <a:rPr lang="ru-RU" sz="800" spc="-38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Томтор</a:t>
            </a:r>
            <a:r>
              <a:rPr lang="ru-RU" sz="800" spc="-38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800" spc="-38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 </a:t>
            </a:r>
            <a:r>
              <a:rPr lang="ru-RU" sz="800" spc="-38" dirty="0">
                <a:solidFill>
                  <a:srgbClr val="002060"/>
                </a:solidFill>
                <a:latin typeface="Century Gothic" panose="020B0502020202020204" pitchFamily="34" charset="0"/>
              </a:rPr>
              <a:t>добыче </a:t>
            </a:r>
            <a:r>
              <a:rPr lang="ru-RU" sz="800" spc="-38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ниобия </a:t>
            </a:r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600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рабочих места,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 млрд р</a:t>
            </a:r>
          </a:p>
          <a:p>
            <a:r>
              <a:rPr lang="ru-RU" sz="800" spc="-60" dirty="0">
                <a:solidFill>
                  <a:srgbClr val="002060"/>
                </a:solidFill>
                <a:latin typeface="Century Gothic" panose="020B0502020202020204" pitchFamily="34" charset="0"/>
              </a:rPr>
              <a:t>Золоторудное месторождение </a:t>
            </a:r>
            <a:r>
              <a:rPr lang="ru-RU" sz="800" spc="-6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Кючус</a:t>
            </a:r>
            <a:r>
              <a:rPr lang="ru-RU" sz="800" spc="-6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3000 рабочих места ,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18,2 млрд р</a:t>
            </a:r>
          </a:p>
        </p:txBody>
      </p:sp>
      <p:sp>
        <p:nvSpPr>
          <p:cNvPr id="308" name="Прямоугольник 307"/>
          <p:cNvSpPr/>
          <p:nvPr/>
        </p:nvSpPr>
        <p:spPr>
          <a:xfrm>
            <a:off x="3046600" y="3542652"/>
            <a:ext cx="2664296" cy="1385617"/>
          </a:xfrm>
          <a:prstGeom prst="rect">
            <a:avLst/>
          </a:prstGeom>
          <a:solidFill>
            <a:srgbClr val="FF9999">
              <a:alpha val="89000"/>
            </a:srgbClr>
          </a:solidFill>
        </p:spPr>
        <p:txBody>
          <a:bodyPr wrap="none" lIns="53997" tIns="53997" rIns="53997" bIns="53997">
            <a:noAutofit/>
          </a:bodyPr>
          <a:lstStyle/>
          <a:p>
            <a:pPr lvl="0"/>
            <a:r>
              <a:rPr lang="ru-RU" sz="1100" spc="-38" dirty="0">
                <a:solidFill>
                  <a:srgbClr val="002060"/>
                </a:solidFill>
                <a:latin typeface="Century Gothic" panose="020B0502020202020204" pitchFamily="34" charset="0"/>
              </a:rPr>
              <a:t>Восточная горнорудная зона</a:t>
            </a:r>
          </a:p>
          <a:p>
            <a:pPr lvl="0"/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85,8 млрд руб. инвестиций</a:t>
            </a:r>
          </a:p>
          <a:p>
            <a:pPr lvl="0"/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ИНВЕСТИЦИОННЫХ ПРОЕКТА</a:t>
            </a:r>
            <a:endParaRPr lang="ru-RU" sz="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800" spc="-38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800" spc="-38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ГОК </a:t>
            </a:r>
            <a:r>
              <a:rPr lang="ru-RU" sz="800" spc="-38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Тарынский</a:t>
            </a:r>
            <a:r>
              <a:rPr lang="ru-RU" sz="800" spc="-38" dirty="0">
                <a:solidFill>
                  <a:srgbClr val="002060"/>
                </a:solidFill>
                <a:latin typeface="Century Gothic" panose="020B0502020202020204" pitchFamily="34" charset="0"/>
              </a:rPr>
              <a:t> (месторождение Дражное)</a:t>
            </a: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402 рабочих места,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8,8 млрд р</a:t>
            </a:r>
          </a:p>
          <a:p>
            <a:r>
              <a:rPr lang="ru-RU" sz="800" spc="-68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Нежданинское</a:t>
            </a:r>
            <a:r>
              <a:rPr lang="ru-RU" sz="800" spc="-68" dirty="0">
                <a:solidFill>
                  <a:srgbClr val="002060"/>
                </a:solidFill>
                <a:latin typeface="Century Gothic" panose="020B0502020202020204" pitchFamily="34" charset="0"/>
              </a:rPr>
              <a:t> золоторудное месторождение</a:t>
            </a: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2000 рабочих места,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16,5 млрд р</a:t>
            </a: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Полиметаллическое месторождение </a:t>
            </a:r>
            <a:b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Верхнее </a:t>
            </a:r>
            <a:r>
              <a:rPr lang="ru-RU" sz="8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Менкече</a:t>
            </a:r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1780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рабочих места,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5,9 млрд р</a:t>
            </a:r>
          </a:p>
          <a:p>
            <a:endParaRPr lang="ru-RU" sz="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/>
            <a:endParaRPr lang="ru-RU" sz="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2" name="Прямоугольник 311"/>
          <p:cNvSpPr/>
          <p:nvPr/>
        </p:nvSpPr>
        <p:spPr>
          <a:xfrm>
            <a:off x="3046600" y="2077150"/>
            <a:ext cx="2664296" cy="1358698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none" lIns="53997" tIns="53997" rIns="53997" bIns="53997">
            <a:noAutofit/>
          </a:bodyPr>
          <a:lstStyle/>
          <a:p>
            <a:pPr lvl="0"/>
            <a:r>
              <a:rPr lang="ru-RU" sz="1100" spc="-90" dirty="0">
                <a:solidFill>
                  <a:srgbClr val="002060"/>
                </a:solidFill>
                <a:latin typeface="Century Gothic" panose="020B0502020202020204" pitchFamily="34" charset="0"/>
              </a:rPr>
              <a:t>Южно-Якутский промышленный центр</a:t>
            </a:r>
          </a:p>
          <a:p>
            <a:pPr lvl="0"/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571,7 млрд руб. инвестиций</a:t>
            </a:r>
          </a:p>
          <a:p>
            <a:pPr lvl="0"/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8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ИНВЕСТИЦИОННЫХ ПРОЕКТОВ</a:t>
            </a:r>
            <a:endParaRPr lang="ru-RU" sz="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/>
            <a:endParaRPr lang="ru-RU" sz="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ТОСЭР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«Южная Якутия». 9 резидентов.</a:t>
            </a: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14 100 рабочих мест,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348,8 млрд р</a:t>
            </a: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ГОК «</a:t>
            </a:r>
            <a:r>
              <a:rPr lang="ru-RU" sz="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Инаглинский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» - 12 млн тонн угля </a:t>
            </a: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ГОК «</a:t>
            </a:r>
            <a:r>
              <a:rPr lang="ru-RU" sz="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Денисовский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» - 6 млн тонн угля</a:t>
            </a:r>
          </a:p>
          <a:p>
            <a:r>
              <a:rPr lang="ru-RU" sz="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Эльгинское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месторождение 33,9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млн тонн угля</a:t>
            </a: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3000 рабочих места,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74,9 млрд р</a:t>
            </a:r>
          </a:p>
          <a:p>
            <a:endParaRPr lang="ru-RU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39" name="Группа 338"/>
          <p:cNvGrpSpPr/>
          <p:nvPr/>
        </p:nvGrpSpPr>
        <p:grpSpPr>
          <a:xfrm>
            <a:off x="6300192" y="3435846"/>
            <a:ext cx="2160238" cy="2082101"/>
            <a:chOff x="9678533" y="5132426"/>
            <a:chExt cx="1778926" cy="2105991"/>
          </a:xfrm>
        </p:grpSpPr>
        <p:sp>
          <p:nvSpPr>
            <p:cNvPr id="331" name="Прямоугольник 330"/>
            <p:cNvSpPr/>
            <p:nvPr/>
          </p:nvSpPr>
          <p:spPr>
            <a:xfrm>
              <a:off x="10421807" y="5169740"/>
              <a:ext cx="1035652" cy="41836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spc="-72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численности </a:t>
              </a:r>
              <a:br>
                <a:rPr lang="ru-RU" sz="1000" spc="-72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itchFamily="18" charset="0"/>
                </a:rPr>
              </a:br>
              <a:r>
                <a:rPr lang="ru-RU" sz="1000" spc="-72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населения РС(Я)</a:t>
              </a:r>
            </a:p>
          </p:txBody>
        </p:sp>
        <p:sp>
          <p:nvSpPr>
            <p:cNvPr id="332" name="Прямоугольник 331"/>
            <p:cNvSpPr/>
            <p:nvPr/>
          </p:nvSpPr>
          <p:spPr>
            <a:xfrm>
              <a:off x="9678533" y="5132426"/>
              <a:ext cx="697305" cy="5578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ru-RU" sz="2400" b="1" dirty="0">
                  <a:solidFill>
                    <a:schemeClr val="tx2"/>
                  </a:solidFill>
                  <a:latin typeface="Century Gothic" panose="020B0502020202020204" pitchFamily="34" charset="0"/>
                  <a:cs typeface="Times New Roman" pitchFamily="18" charset="0"/>
                </a:rPr>
                <a:t>68% </a:t>
              </a:r>
            </a:p>
          </p:txBody>
        </p:sp>
        <p:sp>
          <p:nvSpPr>
            <p:cNvPr id="333" name="Прямоугольник 332"/>
            <p:cNvSpPr/>
            <p:nvPr/>
          </p:nvSpPr>
          <p:spPr>
            <a:xfrm>
              <a:off x="10421809" y="5519564"/>
              <a:ext cx="950639" cy="41836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spc="-72" dirty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общей</a:t>
              </a:r>
            </a:p>
            <a:p>
              <a:pPr>
                <a:lnSpc>
                  <a:spcPct val="90000"/>
                </a:lnSpc>
              </a:pPr>
              <a:r>
                <a:rPr lang="ru-RU" sz="1000" spc="-72" dirty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площади РС(Я)</a:t>
              </a:r>
            </a:p>
          </p:txBody>
        </p:sp>
        <p:sp>
          <p:nvSpPr>
            <p:cNvPr id="334" name="Прямоугольник 333"/>
            <p:cNvSpPr/>
            <p:nvPr/>
          </p:nvSpPr>
          <p:spPr>
            <a:xfrm>
              <a:off x="9678533" y="5464606"/>
              <a:ext cx="697305" cy="5578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ru-RU" sz="2400" b="1" dirty="0">
                  <a:solidFill>
                    <a:schemeClr val="tx2"/>
                  </a:solidFill>
                  <a:latin typeface="Century Gothic" panose="020B0502020202020204" pitchFamily="34" charset="0"/>
                  <a:cs typeface="Times New Roman" pitchFamily="18" charset="0"/>
                </a:rPr>
                <a:t>16%</a:t>
              </a:r>
              <a:r>
                <a:rPr lang="ru-RU" sz="2400" b="1" dirty="0">
                  <a:latin typeface="Century Gothic" panose="020B0502020202020204" pitchFamily="34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35" name="Прямоугольник 334"/>
            <p:cNvSpPr/>
            <p:nvPr/>
          </p:nvSpPr>
          <p:spPr>
            <a:xfrm>
              <a:off x="10421809" y="5834100"/>
              <a:ext cx="842761" cy="41836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spc="-90" dirty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тыс. новых</a:t>
              </a:r>
            </a:p>
            <a:p>
              <a:pPr>
                <a:lnSpc>
                  <a:spcPct val="90000"/>
                </a:lnSpc>
              </a:pPr>
              <a:r>
                <a:rPr lang="ru-RU" sz="1000" spc="-90" dirty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рабочих мест</a:t>
              </a:r>
            </a:p>
          </p:txBody>
        </p:sp>
        <p:sp>
          <p:nvSpPr>
            <p:cNvPr id="336" name="Прямоугольник 335"/>
            <p:cNvSpPr/>
            <p:nvPr/>
          </p:nvSpPr>
          <p:spPr>
            <a:xfrm>
              <a:off x="10003620" y="5796785"/>
              <a:ext cx="353517" cy="55782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ru-RU" sz="2400" b="1" spc="-90" dirty="0">
                  <a:solidFill>
                    <a:schemeClr val="tx2"/>
                  </a:solidFill>
                  <a:latin typeface="Century Gothic" panose="020B0502020202020204" pitchFamily="34" charset="0"/>
                  <a:cs typeface="Times New Roman" pitchFamily="18" charset="0"/>
                </a:rPr>
                <a:t>47</a:t>
              </a:r>
            </a:p>
          </p:txBody>
        </p:sp>
        <p:sp>
          <p:nvSpPr>
            <p:cNvPr id="337" name="Прямоугольник 336"/>
            <p:cNvSpPr/>
            <p:nvPr/>
          </p:nvSpPr>
          <p:spPr>
            <a:xfrm>
              <a:off x="9744897" y="6122765"/>
              <a:ext cx="564577" cy="11156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ru-RU" sz="2400" b="1" spc="-90" dirty="0">
                  <a:solidFill>
                    <a:schemeClr val="tx2"/>
                  </a:solidFill>
                  <a:latin typeface="Century Gothic" panose="020B0502020202020204" pitchFamily="34" charset="0"/>
                  <a:cs typeface="Times New Roman" pitchFamily="18" charset="0"/>
                </a:rPr>
                <a:t>88%</a:t>
              </a:r>
            </a:p>
          </p:txBody>
        </p:sp>
        <p:sp>
          <p:nvSpPr>
            <p:cNvPr id="338" name="Прямоугольник 337"/>
            <p:cNvSpPr/>
            <p:nvPr/>
          </p:nvSpPr>
          <p:spPr>
            <a:xfrm>
              <a:off x="10421809" y="6173125"/>
              <a:ext cx="779633" cy="41836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spc="-90" dirty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общего </a:t>
              </a:r>
              <a:br>
                <a:rPr lang="ru-RU" sz="1000" spc="-90" dirty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itchFamily="18" charset="0"/>
                </a:rPr>
              </a:br>
              <a:r>
                <a:rPr lang="ru-RU" sz="1000" spc="-90" dirty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оборота орг.</a:t>
              </a:r>
            </a:p>
          </p:txBody>
        </p:sp>
      </p:grpSp>
      <p:sp>
        <p:nvSpPr>
          <p:cNvPr id="319" name="Прямоугольник 318"/>
          <p:cNvSpPr/>
          <p:nvPr/>
        </p:nvSpPr>
        <p:spPr>
          <a:xfrm>
            <a:off x="268064" y="2067695"/>
            <a:ext cx="2634520" cy="1368152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53997" tIns="53997" rIns="53997" bIns="53997">
            <a:noAutofit/>
          </a:bodyPr>
          <a:lstStyle/>
          <a:p>
            <a:r>
              <a:rPr lang="ru-RU" sz="1100" spc="-60" dirty="0">
                <a:solidFill>
                  <a:srgbClr val="002060"/>
                </a:solidFill>
                <a:latin typeface="Century Gothic" panose="020B0502020202020204" pitchFamily="34" charset="0"/>
              </a:rPr>
              <a:t>Западная экономическая зона </a:t>
            </a:r>
          </a:p>
          <a:p>
            <a:pPr lvl="0"/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1 211,8 млрд руб. инвестиций</a:t>
            </a:r>
          </a:p>
          <a:p>
            <a:pPr lvl="0"/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11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ИНВЕСТИЦИОННЫХ ПРОЕКТОВ</a:t>
            </a:r>
            <a:endParaRPr lang="ru-RU" sz="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Магистральный газопровод «Сила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Сибири»</a:t>
            </a:r>
          </a:p>
          <a:p>
            <a:pPr lvl="0"/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1460 рабочих места,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312 млрд р</a:t>
            </a: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Нефтегазовый проекты </a:t>
            </a: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16800 рабочих места,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738,4 млрд р</a:t>
            </a: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Подземный рудник «Удачный» </a:t>
            </a: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438 рабочих места,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115 млрд р</a:t>
            </a:r>
          </a:p>
          <a:p>
            <a:endParaRPr lang="ru-RU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/>
            <a:endParaRPr lang="ru-RU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/>
            <a:endParaRPr lang="ru-RU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" name="Заголовок 3"/>
          <p:cNvSpPr txBox="1">
            <a:spLocks/>
          </p:cNvSpPr>
          <p:nvPr/>
        </p:nvSpPr>
        <p:spPr>
          <a:xfrm>
            <a:off x="11433" y="0"/>
            <a:ext cx="9144000" cy="6522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33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Территории – «Драйверы» Республики Саха (Якутия)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82" y="14548"/>
            <a:ext cx="64807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29" name="синий1"/>
          <p:cNvSpPr/>
          <p:nvPr/>
        </p:nvSpPr>
        <p:spPr>
          <a:xfrm>
            <a:off x="251520" y="699542"/>
            <a:ext cx="5459376" cy="1296144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53997" tIns="53997" rIns="53997" bIns="53997">
            <a:noAutofit/>
          </a:bodyPr>
          <a:lstStyle/>
          <a:p>
            <a:pPr lvl="0"/>
            <a:r>
              <a:rPr lang="ru-RU" sz="1100" spc="-38" dirty="0">
                <a:solidFill>
                  <a:srgbClr val="002060"/>
                </a:solidFill>
                <a:latin typeface="Century Gothic" panose="020B0502020202020204" pitchFamily="34" charset="0"/>
              </a:rPr>
              <a:t>Якутская городская агломерация</a:t>
            </a:r>
          </a:p>
          <a:p>
            <a:pPr lvl="0"/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110,8 млрд руб. инвестиций</a:t>
            </a:r>
          </a:p>
          <a:p>
            <a:pPr lvl="0"/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25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ИНВЕСТИЦИОННЫХ </a:t>
            </a:r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ПРОЕКТОВ</a:t>
            </a:r>
            <a:endParaRPr lang="ru-RU" sz="800" spc="-38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800" spc="-38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800" spc="-38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Якутская </a:t>
            </a:r>
            <a:r>
              <a:rPr lang="ru-RU" sz="800" spc="-38" dirty="0">
                <a:solidFill>
                  <a:srgbClr val="002060"/>
                </a:solidFill>
                <a:latin typeface="Century Gothic" panose="020B0502020202020204" pitchFamily="34" charset="0"/>
              </a:rPr>
              <a:t>ГРЭС-2 (2 </a:t>
            </a:r>
            <a:r>
              <a:rPr lang="ru-RU" sz="800" spc="-38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очередь) </a:t>
            </a:r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818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рабочих </a:t>
            </a:r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мест,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11,2 млрд </a:t>
            </a:r>
            <a:r>
              <a:rPr lang="ru-RU" sz="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 </a:t>
            </a:r>
          </a:p>
          <a:p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Ленский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мост. </a:t>
            </a:r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Круглогодичное </a:t>
            </a:r>
            <a:r>
              <a:rPr lang="ru-RU" sz="800" spc="-38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транспортное </a:t>
            </a:r>
            <a:r>
              <a:rPr lang="ru-RU" sz="800" spc="-38" dirty="0">
                <a:solidFill>
                  <a:srgbClr val="002060"/>
                </a:solidFill>
                <a:latin typeface="Century Gothic" panose="020B0502020202020204" pitchFamily="34" charset="0"/>
              </a:rPr>
              <a:t>сообщения населения – 86% </a:t>
            </a:r>
            <a:r>
              <a:rPr lang="ru-RU" sz="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64,8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млрд р</a:t>
            </a:r>
          </a:p>
          <a:p>
            <a:r>
              <a:rPr lang="ru-RU" sz="800" spc="-38" dirty="0">
                <a:solidFill>
                  <a:srgbClr val="002060"/>
                </a:solidFill>
                <a:latin typeface="Century Gothic" panose="020B0502020202020204" pitchFamily="34" charset="0"/>
              </a:rPr>
              <a:t>ТОР «Индустриальный парк «Кангалассы». </a:t>
            </a:r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1470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рабочих мест,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5,5 млрд р</a:t>
            </a: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Ювелирно – гранильный </a:t>
            </a:r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кластер. </a:t>
            </a:r>
            <a:r>
              <a:rPr lang="ru-RU" sz="800" spc="-38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ИТ-парк</a:t>
            </a:r>
            <a:r>
              <a:rPr lang="ru-RU" sz="800" spc="-38" dirty="0">
                <a:solidFill>
                  <a:srgbClr val="002060"/>
                </a:solidFill>
                <a:latin typeface="Century Gothic" panose="020B0502020202020204" pitchFamily="34" charset="0"/>
              </a:rPr>
              <a:t>. Компания </a:t>
            </a:r>
            <a:r>
              <a:rPr lang="ru-RU" sz="800" spc="-38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– единорог. </a:t>
            </a:r>
            <a:r>
              <a:rPr lang="ru-RU" sz="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334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млн р</a:t>
            </a:r>
            <a:endParaRPr lang="ru-RU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Высокотехнологичная </a:t>
            </a:r>
            <a:r>
              <a:rPr lang="ru-RU" sz="8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Жатайская</a:t>
            </a:r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судоверфь 10/6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судов </a:t>
            </a:r>
            <a:r>
              <a:rPr lang="ru-RU" sz="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строительство/модернизация </a:t>
            </a:r>
            <a:r>
              <a:rPr lang="ru-RU" sz="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5,7 </a:t>
            </a:r>
            <a:r>
              <a:rPr lang="ru-RU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млрд р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5769" y="702324"/>
            <a:ext cx="2858851" cy="26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405000" y="270000"/>
            <a:ext cx="84201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</a:pPr>
            <a:r>
              <a:rPr lang="ru-RU" sz="1500" cap="all" spc="-4" dirty="0">
                <a:solidFill>
                  <a:srgbClr val="002060"/>
                </a:solidFill>
                <a:latin typeface="Century Gothic" panose="020B0502020202020204" pitchFamily="34" charset="0"/>
              </a:rPr>
              <a:t>Указ Главы Республики Саха (Якутия) № 145 от 27 октября 2018 года</a:t>
            </a:r>
            <a:br>
              <a:rPr lang="ru-RU" sz="1500" cap="all" spc="-4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500" cap="all" spc="-4" dirty="0">
                <a:solidFill>
                  <a:srgbClr val="002060"/>
                </a:solidFill>
                <a:latin typeface="Century Gothic" panose="020B0502020202020204" pitchFamily="34" charset="0"/>
              </a:rPr>
              <a:t>«О стратегических направлениях социально - экономического развития </a:t>
            </a:r>
          </a:p>
          <a:p>
            <a:pPr marL="9525">
              <a:lnSpc>
                <a:spcPct val="100000"/>
              </a:lnSpc>
            </a:pPr>
            <a:r>
              <a:rPr lang="ru-RU" sz="1500" cap="all" spc="-4" dirty="0">
                <a:solidFill>
                  <a:srgbClr val="002060"/>
                </a:solidFill>
                <a:latin typeface="Century Gothic" panose="020B0502020202020204" pitchFamily="34" charset="0"/>
              </a:rPr>
              <a:t>Республики Саха (Якутия)»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7585" y="1163774"/>
            <a:ext cx="38160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Укрепление лидерства Республики Саха (Якутия) в развитии конкурентоспособных базовых отраслей экономики на глобальном рынке.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7585" y="1774348"/>
            <a:ext cx="381607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Обеспечение темпов роста </a:t>
            </a:r>
            <a:r>
              <a:rPr lang="ru-RU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несырьевого</a:t>
            </a:r>
            <a:r>
              <a:rPr lang="ru-RU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экспортно</a:t>
            </a:r>
            <a:r>
              <a:rPr lang="ru-RU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ориентированного сектора экономики </a:t>
            </a:r>
            <a:br>
              <a:rPr lang="ru-RU" sz="105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050" spc="-15" dirty="0">
                <a:solidFill>
                  <a:srgbClr val="002060"/>
                </a:solidFill>
                <a:latin typeface="Century Gothic" panose="020B0502020202020204" pitchFamily="34" charset="0"/>
              </a:rPr>
              <a:t>Республики Саха (Якутия) выше 10% ежегодно с 2019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7585" y="2407782"/>
            <a:ext cx="38160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Технологическая модернизация отраслей экономики и повышение производительности труда.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4367" y="2932973"/>
            <a:ext cx="38075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Повышение экономической связанности территорий Республики Саха (Якутия) путем расширения и модернизации социальной и инженерной инфраструктуры как основы улучшения качества жизни населения.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7584" y="3942912"/>
            <a:ext cx="38160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Устойчивый рост реальных доходов населения в результате развития предпринимательской инициативы и повышения занятости; снижение уровня бедности населения.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4" y="1199421"/>
            <a:ext cx="482704" cy="482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2" y="1794835"/>
            <a:ext cx="495125" cy="495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4" y="2375358"/>
            <a:ext cx="457264" cy="4572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4" y="3137924"/>
            <a:ext cx="467261" cy="4672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" y="4014912"/>
            <a:ext cx="571580" cy="5715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863546" y="1225534"/>
            <a:ext cx="286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solidFill>
                  <a:srgbClr val="B46C0C"/>
                </a:solidFill>
                <a:latin typeface="Century Gothic" panose="020B0502020202020204" pitchFamily="34" charset="0"/>
              </a:rPr>
              <a:t>Реализация проектов в опорных точках роста.</a:t>
            </a:r>
          </a:p>
          <a:p>
            <a:pPr algn="just"/>
            <a:r>
              <a:rPr lang="ru-RU" sz="1050" dirty="0">
                <a:solidFill>
                  <a:srgbClr val="B46C0C"/>
                </a:solidFill>
                <a:latin typeface="Century Gothic" panose="020B0502020202020204" pitchFamily="34" charset="0"/>
              </a:rPr>
              <a:t>20 тысяч новых рабочих мест.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63546" y="1813765"/>
            <a:ext cx="2862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solidFill>
                  <a:srgbClr val="B46C0C"/>
                </a:solidFill>
                <a:latin typeface="Century Gothic" panose="020B0502020202020204" pitchFamily="34" charset="0"/>
              </a:rPr>
              <a:t>Развитие Центра поддержки экспорта.</a:t>
            </a:r>
          </a:p>
          <a:p>
            <a:pPr algn="just"/>
            <a:r>
              <a:rPr lang="ru-RU" sz="1050" dirty="0">
                <a:solidFill>
                  <a:srgbClr val="B46C0C"/>
                </a:solidFill>
                <a:latin typeface="Century Gothic" panose="020B0502020202020204" pitchFamily="34" charset="0"/>
              </a:rPr>
              <a:t>1 млрд долл. </a:t>
            </a:r>
            <a:r>
              <a:rPr lang="ru-RU" sz="1050" dirty="0" err="1">
                <a:solidFill>
                  <a:srgbClr val="B46C0C"/>
                </a:solidFill>
                <a:latin typeface="Century Gothic" panose="020B0502020202020204" pitchFamily="34" charset="0"/>
              </a:rPr>
              <a:t>несырьевого</a:t>
            </a:r>
            <a:r>
              <a:rPr lang="ru-RU" sz="1050" dirty="0">
                <a:solidFill>
                  <a:srgbClr val="B46C0C"/>
                </a:solidFill>
                <a:latin typeface="Century Gothic" panose="020B0502020202020204" pitchFamily="34" charset="0"/>
              </a:rPr>
              <a:t> экспорта.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63546" y="2402476"/>
            <a:ext cx="2862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solidFill>
                  <a:srgbClr val="B46C0C"/>
                </a:solidFill>
                <a:latin typeface="Century Gothic" panose="020B0502020202020204" pitchFamily="34" charset="0"/>
              </a:rPr>
              <a:t>25% рост производительности труда в базовых </a:t>
            </a:r>
            <a:r>
              <a:rPr lang="ru-RU" sz="1050" dirty="0" err="1">
                <a:solidFill>
                  <a:srgbClr val="B46C0C"/>
                </a:solidFill>
                <a:latin typeface="Century Gothic" panose="020B0502020202020204" pitchFamily="34" charset="0"/>
              </a:rPr>
              <a:t>несырьевых</a:t>
            </a:r>
            <a:r>
              <a:rPr lang="ru-RU" sz="1050" dirty="0">
                <a:solidFill>
                  <a:srgbClr val="B46C0C"/>
                </a:solidFill>
                <a:latin typeface="Century Gothic" panose="020B0502020202020204" pitchFamily="34" charset="0"/>
              </a:rPr>
              <a:t> отраслях.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63546" y="4047439"/>
            <a:ext cx="286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solidFill>
                  <a:srgbClr val="B46C0C"/>
                </a:solidFill>
                <a:latin typeface="Century Gothic" panose="020B0502020202020204" pitchFamily="34" charset="0"/>
              </a:rPr>
              <a:t>Топ 20 Национального рейтинга.</a:t>
            </a:r>
          </a:p>
          <a:p>
            <a:pPr algn="just"/>
            <a:r>
              <a:rPr lang="ru-RU" sz="1050" dirty="0">
                <a:solidFill>
                  <a:srgbClr val="B46C0C"/>
                </a:solidFill>
                <a:latin typeface="Century Gothic" panose="020B0502020202020204" pitchFamily="34" charset="0"/>
              </a:rPr>
              <a:t>Рост реальных денежных доходов населения на 7,7% к уровню 2018 года.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63546" y="2917253"/>
            <a:ext cx="286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solidFill>
                  <a:srgbClr val="B46C0C"/>
                </a:solidFill>
                <a:latin typeface="Century Gothic" panose="020B0502020202020204" pitchFamily="34" charset="0"/>
              </a:rPr>
              <a:t>Строительство мостового перехода через р. Лена в районе г. Якутска.</a:t>
            </a:r>
          </a:p>
          <a:p>
            <a:pPr algn="just">
              <a:spcBef>
                <a:spcPts val="300"/>
              </a:spcBef>
            </a:pPr>
            <a:r>
              <a:rPr lang="ru-RU" sz="1050" dirty="0">
                <a:solidFill>
                  <a:srgbClr val="B46C0C"/>
                </a:solidFill>
                <a:latin typeface="Century Gothic" panose="020B0502020202020204" pitchFamily="34" charset="0"/>
              </a:rPr>
              <a:t>Расселение 50 тыс. человек из ветхого и аварийного жилья.</a:t>
            </a:r>
          </a:p>
          <a:p>
            <a:pPr algn="just">
              <a:spcBef>
                <a:spcPts val="300"/>
              </a:spcBef>
            </a:pPr>
            <a:r>
              <a:rPr lang="ru-RU" sz="1050" dirty="0">
                <a:solidFill>
                  <a:srgbClr val="B46C0C"/>
                </a:solidFill>
                <a:latin typeface="Century Gothic" panose="020B0502020202020204" pitchFamily="34" charset="0"/>
              </a:rPr>
              <a:t>Не менее 95% населения, имеющего доступ к сети «Интернет»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4923" y="948052"/>
            <a:ext cx="71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B46C0C"/>
                </a:solidFill>
                <a:latin typeface="Century Gothic" panose="020B0502020202020204" pitchFamily="34" charset="0"/>
              </a:rPr>
              <a:t>2024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72" y="1298909"/>
            <a:ext cx="407249" cy="4072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72" y="1813766"/>
            <a:ext cx="407250" cy="4072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79" y="2443195"/>
            <a:ext cx="286034" cy="2860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77" y="4130163"/>
            <a:ext cx="357237" cy="3572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72" y="3296479"/>
            <a:ext cx="357237" cy="35723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13522" r="63542" b="14705"/>
          <a:stretch/>
        </p:blipFill>
        <p:spPr>
          <a:xfrm>
            <a:off x="8496300" y="1"/>
            <a:ext cx="647700" cy="650081"/>
          </a:xfrm>
          <a:prstGeom prst="rect">
            <a:avLst/>
          </a:prstGeom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7086600" y="4869657"/>
            <a:ext cx="2057400" cy="273844"/>
          </a:xfrm>
        </p:spPr>
        <p:txBody>
          <a:bodyPr/>
          <a:lstStyle/>
          <a:p>
            <a:fld id="{2AE861DB-129C-4FA9-ABC3-2B07DDC80A7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7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3"/>
          <p:cNvSpPr txBox="1">
            <a:spLocks/>
          </p:cNvSpPr>
          <p:nvPr/>
        </p:nvSpPr>
        <p:spPr>
          <a:xfrm>
            <a:off x="11433" y="0"/>
            <a:ext cx="9144000" cy="6522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33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Высокий уровень жизни человека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82" y="14548"/>
            <a:ext cx="64807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55526"/>
            <a:ext cx="8219256" cy="42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3"/>
          <p:cNvSpPr txBox="1">
            <a:spLocks/>
          </p:cNvSpPr>
          <p:nvPr/>
        </p:nvSpPr>
        <p:spPr>
          <a:xfrm>
            <a:off x="11433" y="0"/>
            <a:ext cx="9144000" cy="6522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33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Эффективное управление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82" y="14548"/>
            <a:ext cx="64807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861" y="575172"/>
            <a:ext cx="8404435" cy="431500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1171</Words>
  <Application>Microsoft Office PowerPoint</Application>
  <PresentationFormat>Экран (16:9)</PresentationFormat>
  <Paragraphs>310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Century Gothic</vt:lpstr>
      <vt:lpstr>Times New Roman</vt:lpstr>
      <vt:lpstr>Trebuchet MS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Павлова Вера Алексеевна</dc:creator>
  <cp:lastModifiedBy>Атласова Фаина Альбертовна</cp:lastModifiedBy>
  <cp:revision>55</cp:revision>
  <dcterms:created xsi:type="dcterms:W3CDTF">2019-06-26T09:25:20Z</dcterms:created>
  <dcterms:modified xsi:type="dcterms:W3CDTF">2021-10-24T01:37:48Z</dcterms:modified>
</cp:coreProperties>
</file>