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4" r:id="rId9"/>
    <p:sldId id="263" r:id="rId10"/>
    <p:sldId id="265" r:id="rId11"/>
    <p:sldId id="266" r:id="rId12"/>
    <p:sldId id="269" r:id="rId13"/>
    <p:sldId id="271" r:id="rId14"/>
    <p:sldId id="274" r:id="rId15"/>
    <p:sldId id="276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5EB937-BF83-406C-99E7-0FFBEDE433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5425F3-F70A-4C8B-83D1-04B21DF0C77C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47DB4FB-6B29-4FEE-9B54-BAC164DC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/>
          <a:lstStyle/>
          <a:p>
            <a:r>
              <a:rPr lang="ru-RU" dirty="0" smtClean="0"/>
              <a:t>Лидерство в организации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381000"/>
            <a:ext cx="5770562" cy="1371600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2. Концепции </a:t>
            </a:r>
            <a:r>
              <a:rPr lang="ru-RU" sz="3200" i="1" dirty="0"/>
              <a:t>харизматического </a:t>
            </a:r>
            <a:r>
              <a:rPr lang="ru-RU" sz="3200" i="1" dirty="0" smtClean="0"/>
              <a:t>лидерства</a:t>
            </a:r>
            <a:endParaRPr lang="ru-RU" sz="3200" i="1" dirty="0"/>
          </a:p>
        </p:txBody>
      </p:sp>
      <p:pic>
        <p:nvPicPr>
          <p:cNvPr id="136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429000"/>
            <a:ext cx="2857899" cy="2142857"/>
          </a:xfrm>
          <a:noFill/>
          <a:ln/>
        </p:spPr>
      </p:pic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5888"/>
            <a:ext cx="180022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3286116" y="3357562"/>
            <a:ext cx="5429288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/>
              <a:t>        Харизма </a:t>
            </a:r>
            <a:r>
              <a:rPr lang="ru-RU" dirty="0"/>
              <a:t>является формой влияния на других посредством личностной привлекательности, вызывающей поддержку и признание лидерства, что обеспечивает обладателю </a:t>
            </a:r>
            <a:r>
              <a:rPr lang="ru-RU" dirty="0" err="1"/>
              <a:t>харизмы</a:t>
            </a:r>
            <a:r>
              <a:rPr lang="ru-RU" dirty="0"/>
              <a:t> власть над последователями. Многие считают, что получение </a:t>
            </a:r>
            <a:r>
              <a:rPr lang="ru-RU" dirty="0" err="1"/>
              <a:t>харизмы</a:t>
            </a:r>
            <a:r>
              <a:rPr lang="ru-RU" dirty="0"/>
              <a:t> связано со способностью лидера находить своих обожателей и почитателей и даже менять их состав в зависимости от ситуации. Другие определяют </a:t>
            </a:r>
            <a:r>
              <a:rPr lang="ru-RU" dirty="0" err="1"/>
              <a:t>харизму</a:t>
            </a:r>
            <a:r>
              <a:rPr lang="ru-RU" dirty="0"/>
              <a:t> как набор специфических лидерских качеств и поведения лидера</a:t>
            </a:r>
          </a:p>
          <a:p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214281" y="1643050"/>
            <a:ext cx="8715437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>
              <a:buFont typeface="Wingdings" pitchFamily="2" charset="2"/>
              <a:buNone/>
            </a:pPr>
            <a:r>
              <a:rPr lang="ru-RU" dirty="0"/>
              <a:t>         Харизматическим считается тот лидер, который в силу своих личностных качеств способен оказывать глубокое воздействие на последователей. </a:t>
            </a:r>
          </a:p>
          <a:p>
            <a:pPr marL="444500">
              <a:buFont typeface="Wingdings" pitchFamily="2" charset="2"/>
              <a:buNone/>
            </a:pPr>
            <a:r>
              <a:rPr lang="ru-RU" dirty="0"/>
              <a:t>Лидеры этого типа испытывают высокую потребность во власти, имеют сильную потребность в деятельности и убеждены в моральной правоте того, во что они верят.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r>
              <a:rPr lang="ru-RU" sz="3600" i="1" dirty="0"/>
              <a:t>Концепции харизматического лидерства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33845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effectLst/>
              </a:rPr>
              <a:t>Исследования свидетельствуют, что у </a:t>
            </a:r>
            <a:r>
              <a:rPr lang="ru-RU" sz="2000" dirty="0" err="1">
                <a:effectLst/>
              </a:rPr>
              <a:t>харизмы</a:t>
            </a:r>
            <a:r>
              <a:rPr lang="ru-RU" sz="2000" dirty="0">
                <a:effectLst/>
              </a:rPr>
              <a:t> есть </a:t>
            </a:r>
            <a:r>
              <a:rPr lang="ru-RU" sz="2000" b="1" u="sng" dirty="0">
                <a:effectLst/>
              </a:rPr>
              <a:t>негативная сторона</a:t>
            </a:r>
            <a:r>
              <a:rPr lang="ru-RU" sz="2000" dirty="0">
                <a:effectLst/>
              </a:rPr>
              <a:t>, связанная с узурпацией личной власти или полным </a:t>
            </a:r>
            <a:r>
              <a:rPr lang="ru-RU" sz="2000" u="sng" dirty="0">
                <a:effectLst/>
              </a:rPr>
              <a:t>фокусом лидера на самого себя</a:t>
            </a:r>
            <a:r>
              <a:rPr lang="ru-RU" sz="2000" dirty="0">
                <a:effectLst/>
              </a:rPr>
              <a:t>, и </a:t>
            </a:r>
            <a:r>
              <a:rPr lang="ru-RU" sz="2000" b="1" u="sng" dirty="0">
                <a:effectLst/>
              </a:rPr>
              <a:t>позитивная</a:t>
            </a:r>
            <a:r>
              <a:rPr lang="ru-RU" sz="2000" u="sng" dirty="0">
                <a:effectLst/>
              </a:rPr>
              <a:t> </a:t>
            </a:r>
            <a:r>
              <a:rPr lang="ru-RU" sz="2000" dirty="0">
                <a:effectLst/>
              </a:rPr>
              <a:t>– связанная с </a:t>
            </a:r>
            <a:r>
              <a:rPr lang="ru-RU" sz="2000" u="sng" dirty="0">
                <a:effectLst/>
              </a:rPr>
              <a:t>упором на разделяемую власть и тенденцией к делегированию части ее последователям.</a:t>
            </a:r>
            <a:r>
              <a:rPr lang="ru-RU" sz="2000" dirty="0">
                <a:effectLst/>
              </a:rPr>
              <a:t> Это помогает объяснить разницу между такими лидерами, как Гитлер, Ленин, Сталин, и такими, как Сахаров, Мартин Лютер Кинг и им подобным. В целом харизматическому лидеру приписывают наличие уверенности в себе, высокой чувствительности к внешнему окружению, видения решения проблемы за пределами статус-кво, умения свести это видение до уровня, понятного последователям и побуждающего их к действиям;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effectLst/>
              </a:rPr>
              <a:t>неординарного поведения в реализации своего видения.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157788"/>
            <a:ext cx="2089150" cy="153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5013325"/>
            <a:ext cx="2217738" cy="166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3. Поведенческий подход (1940-50-е гг.) </a:t>
            </a:r>
            <a:r>
              <a:rPr lang="ru-RU" sz="2800" dirty="0" smtClean="0"/>
              <a:t>акцентирует внимание </a:t>
            </a:r>
            <a:r>
              <a:rPr lang="ru-RU" sz="2800" u="sng" dirty="0" smtClean="0"/>
              <a:t>на стиле лидерства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3844" y="2249488"/>
            <a:ext cx="405631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84213" y="-8164513"/>
            <a:ext cx="4641850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>
              <a:spcBef>
                <a:spcPct val="0"/>
              </a:spcBef>
              <a:buClrTx/>
              <a:buFontTx/>
              <a:buNone/>
            </a:pPr>
            <a:r>
              <a:rPr lang="ru-RU" sz="1300" i="1">
                <a:latin typeface="Arial" charset="0"/>
              </a:rPr>
              <a:t>Таблица 2. Содержание трех стилей руководства</a:t>
            </a:r>
            <a:endParaRPr lang="ru-RU" sz="600">
              <a:latin typeface="Arial" charset="0"/>
            </a:endParaRPr>
          </a:p>
          <a:p>
            <a:pPr indent="457200" eaLnBrk="0" hangingPunct="0">
              <a:spcBef>
                <a:spcPct val="0"/>
              </a:spcBef>
              <a:buClrTx/>
              <a:buFontTx/>
              <a:buNone/>
            </a:pPr>
            <a:r>
              <a:rPr lang="ru-RU" sz="1800">
                <a:latin typeface="Arial" charset="0"/>
              </a:rPr>
              <a:t> </a:t>
            </a:r>
          </a:p>
        </p:txBody>
      </p:sp>
      <p:graphicFrame>
        <p:nvGraphicFramePr>
          <p:cNvPr id="141432" name="Group 120"/>
          <p:cNvGraphicFramePr>
            <a:graphicFrameLocks noGrp="1"/>
          </p:cNvGraphicFramePr>
          <p:nvPr/>
        </p:nvGraphicFramePr>
        <p:xfrm>
          <a:off x="611188" y="714355"/>
          <a:ext cx="8064500" cy="5429287"/>
        </p:xfrm>
        <a:graphic>
          <a:graphicData uri="http://schemas.openxmlformats.org/drawingml/2006/table">
            <a:tbl>
              <a:tblPr/>
              <a:tblGrid>
                <a:gridCol w="952500"/>
                <a:gridCol w="2200275"/>
                <a:gridCol w="2346325"/>
                <a:gridCol w="2565400"/>
              </a:tblGrid>
              <a:tr h="74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Критерий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Авторитарный стиль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Демократический стиль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Попустительский стиль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589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Природа стиля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Сосредоточие всей власти и ответственности в руках лидера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Прерогатива в установлении целей и выборе средств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Коммуникационные потоки идут преимущественно сверху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Делегирование полномочий с удержанием ключевых позиций у лидеров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Принятие решений раздельно по уровням на основе участия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Коммуникация осуществляется активно в двух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Снятие лидером с себя ответственности и отречение от власти в пользу группы/ организации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Представление возможности самоуправления в желаемом для группы режиме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Коммуникация в основном строится на «горизонтальной» основе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Сильные стороны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Внимание срочности и порядку, возможность предсказания результата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Усиление личных обязательств по выполнению работы через участие в управлении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Позволяет начать дело так, как это видится и без вмешательства лидера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Слабые стороны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Имеется тенденция к сдерживанию индивидуальной инициативы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Демократический стиль требует много времени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 может потерять скорость и направление движения без лидерского вмешательства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422" name="Rectangle 110"/>
          <p:cNvSpPr>
            <a:spLocks noChangeArrowheads="1"/>
          </p:cNvSpPr>
          <p:nvPr/>
        </p:nvSpPr>
        <p:spPr bwMode="auto">
          <a:xfrm>
            <a:off x="684213" y="14458950"/>
            <a:ext cx="7775575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85750" algn="just">
              <a:spcBef>
                <a:spcPct val="0"/>
              </a:spcBef>
              <a:buClrTx/>
              <a:buFontTx/>
              <a:buNone/>
            </a:pPr>
            <a:r>
              <a:rPr lang="ru-RU" sz="1800">
                <a:latin typeface="Arial" charset="0"/>
              </a:rPr>
              <a:t> </a:t>
            </a:r>
          </a:p>
          <a:p>
            <a:pPr indent="285750" algn="just" eaLnBrk="0" hangingPunct="0">
              <a:spcBef>
                <a:spcPct val="0"/>
              </a:spcBef>
              <a:buClrTx/>
              <a:buFontTx/>
              <a:buNone/>
            </a:pPr>
            <a:r>
              <a:rPr lang="ru-RU" sz="1300">
                <a:latin typeface="Arial" charset="0"/>
              </a:rPr>
              <a:t>В течение четырех месяцев К. Левин проводил эксперименты в трех группах </a:t>
            </a:r>
            <a:r>
              <a:rPr lang="ru-RU" sz="1300" b="1" i="1">
                <a:latin typeface="Arial" charset="0"/>
              </a:rPr>
              <a:t>десятилетних </a:t>
            </a:r>
            <a:endParaRPr 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+mn-lt"/>
              </a:rPr>
              <a:t>4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Ситуационный подход (начало 1960-х гг.)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утверждает, что решающую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роль для эффективности лидерства играют ситуационные факторы, при этом не отвергает важность личностных и поведенческих характеристик.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5554" y="2786063"/>
            <a:ext cx="505289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Теория жизненного цикла П. </a:t>
            </a:r>
            <a:r>
              <a:rPr lang="ru-RU" sz="2400" b="1" i="1" dirty="0" err="1" smtClean="0"/>
              <a:t>Герси</a:t>
            </a:r>
            <a:r>
              <a:rPr lang="ru-RU" sz="2400" b="1" i="1" dirty="0" smtClean="0"/>
              <a:t> и К. </a:t>
            </a:r>
            <a:r>
              <a:rPr lang="ru-RU" sz="2400" b="1" i="1" dirty="0" err="1" smtClean="0"/>
              <a:t>Бланшара</a:t>
            </a:r>
            <a:r>
              <a:rPr lang="ru-RU" sz="2400" dirty="0" smtClean="0"/>
              <a:t>. Данная теория утверждает, что эффективный стиль руководства должен быть всегда разным в зависимости от зрелости исполнителей и характера управленческой ситуации.</a:t>
            </a:r>
          </a:p>
          <a:p>
            <a:pPr>
              <a:buNone/>
            </a:pPr>
            <a:r>
              <a:rPr lang="ru-RU" sz="2400" dirty="0" smtClean="0"/>
              <a:t>   Зрелость определяется квалификацией, способностями и опытом работников, готовностью нести ответственность, желанием достичь поставленной цели, т.е. является характеристикой конкретной ситуации.</a:t>
            </a:r>
          </a:p>
          <a:p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320042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428604"/>
            <a:ext cx="4357718" cy="121444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Различия лидера и руководителя: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43050"/>
            <a:ext cx="8229600" cy="49577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лидер в основном призван осуществлять регуляцию межличностных отношений в группе, в то время как руководитель осуществляет регуляцию официальных отношений группы как некоторой социальной организации;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лидерство можно констатировать в условиях микросреды (каковой и является малая группа), руководство – элемент макросреды, т.е. оно связано со всей системой общественных отношений;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лидерство возникает стихийно, руководитель всякой реальной социальной группы либо назначается, либо избирается;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явление лидерства менее стабильно, выдвижение лидера в большой степени зависит от настроения группы, в то время как руководство – явление более стабильное;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руководство подчиненными в отличие от лидерства обладает гораздо более определенной системой различных санкций, которых в руках лидера нет;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процесс принятия решения руководителем значительно более сложен и опосредован множеством различных обстоятельств и соображений, в то время как лидер принимает более непосредственные решения, касающиеся групповой деятельности;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сфера деятельности лидера – в основном малая группа, где он и является лидером, сфера действия руководителя шире, поскольку он представляет малую группу в более широкой социальной системе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sz="1600" dirty="0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1" y="188913"/>
            <a:ext cx="1454131" cy="1311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404813"/>
            <a:ext cx="4895850" cy="1371600"/>
          </a:xfrm>
        </p:spPr>
        <p:txBody>
          <a:bodyPr/>
          <a:lstStyle/>
          <a:p>
            <a:r>
              <a:rPr lang="ru-RU" sz="3200" u="sng"/>
              <a:t>Менеджер или лидер?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3322637" cy="4114800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Делает правильное дело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 Обожаем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Полагается на людей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Использует только доводы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Контролирует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 Доверяет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Поддерживает движение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Работает по целям других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Поручает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План – основа действий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Arial Black" pitchFamily="34" charset="0"/>
              </a:rPr>
              <a:t>Дает импульс движению</a:t>
            </a:r>
            <a:r>
              <a:rPr lang="ru-RU" sz="2800" dirty="0">
                <a:latin typeface="Arial Black" pitchFamily="34" charset="0"/>
              </a:rPr>
              <a:t>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80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5003800" y="2133600"/>
            <a:ext cx="33226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Профессионален 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Энтузиаст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Уважаем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Делает дело правильно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Администратор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Инноватор</a:t>
            </a: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Работает по своим целям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Полагается на систему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Видение - основа действий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 Использует как доводы, так и эмоции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 Вдохновляет </a:t>
            </a:r>
          </a:p>
          <a:p>
            <a:pPr algn="ctr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1944688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60350"/>
            <a:ext cx="1727200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Grp="1" noChangeArrowheads="1"/>
          </p:cNvSpPr>
          <p:nvPr>
            <p:ph idx="1"/>
          </p:nvPr>
        </p:nvSpPr>
        <p:spPr>
          <a:xfrm>
            <a:off x="827088" y="3071810"/>
            <a:ext cx="7859712" cy="3024190"/>
          </a:xfrm>
          <a:noFill/>
          <a:ln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/>
              <a:t>Лидерство – это процесс влияния на индивидуумов или групп лиц для достижения поставленных целей. Лидерство является важнейшим фактором в системе управления организационным управлением 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2392348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1143000"/>
            <a:ext cx="5757874" cy="1066800"/>
          </a:xfrm>
        </p:spPr>
        <p:txBody>
          <a:bodyPr/>
          <a:lstStyle/>
          <a:p>
            <a:r>
              <a:rPr lang="ru-RU" dirty="0"/>
              <a:t>Признаки лидеров: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высоко активен и инициативен при решении группой основных задач;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способен оказывать влияние на других членов группы;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хорошо информирован о решаемой задаче, о членах группы и о ситуации в целом;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поведение соответствует социальным установкам, ценностям и нормам, принятым в данной группе;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обладает личными качествами, являющимися эталонными для данной группы;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способен выходить за рамки признанных норм и эталонных ценностных ориентаций.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690688" cy="133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143932" cy="3076593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Лидер – это лицо, которое может оказывать реальное влияние на поведение работников. </a:t>
            </a:r>
            <a:br>
              <a:rPr lang="ru-RU" sz="2400" dirty="0"/>
            </a:br>
            <a:r>
              <a:rPr lang="ru-RU" sz="2400" dirty="0"/>
              <a:t>В отличие от лидера руководитель – это официальное лицо, облеченное полномочиями и связанное с организацией основной деятельности группы Формальный руководитель не всегда является лидером. На выдвижение лидера оказывают влияние объективные и субъективные факторы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365625"/>
            <a:ext cx="2592388" cy="211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2519363" cy="202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0359" name="Picture 7" descr="Новый точечный рисунок (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790950"/>
            <a:ext cx="2160588" cy="214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140200" y="381000"/>
            <a:ext cx="4546600" cy="1119174"/>
          </a:xfrm>
          <a:noFill/>
          <a:ln/>
        </p:spPr>
        <p:txBody>
          <a:bodyPr>
            <a:normAutofit/>
          </a:bodyPr>
          <a:lstStyle/>
          <a:p>
            <a:r>
              <a:rPr lang="ru-RU" b="1" dirty="0" smtClean="0"/>
              <a:t>Виды</a:t>
            </a:r>
            <a:r>
              <a:rPr lang="ru-RU" sz="4000" b="1" dirty="0" smtClean="0"/>
              <a:t> лидерства</a:t>
            </a:r>
            <a:endParaRPr lang="ru-RU" sz="4000" b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Лидер-организатор </a:t>
            </a:r>
            <a:r>
              <a:rPr lang="ru-RU" sz="2400" dirty="0" smtClean="0"/>
              <a:t>(</a:t>
            </a:r>
            <a:r>
              <a:rPr lang="ru-RU" sz="2400" dirty="0"/>
              <a:t>умение быстро находить </a:t>
            </a:r>
            <a:r>
              <a:rPr lang="ru-RU" sz="2400" dirty="0" smtClean="0"/>
              <a:t>эффективные </a:t>
            </a:r>
            <a:r>
              <a:rPr lang="ru-RU" sz="2400" dirty="0"/>
              <a:t>пути и средства решения </a:t>
            </a:r>
            <a:r>
              <a:rPr lang="ru-RU" sz="2400" dirty="0" smtClean="0"/>
              <a:t>задач);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Лидер-творец </a:t>
            </a:r>
            <a:r>
              <a:rPr lang="ru-RU" sz="2400" dirty="0" smtClean="0"/>
              <a:t>(привлекает </a:t>
            </a:r>
            <a:r>
              <a:rPr lang="ru-RU" sz="2400" dirty="0"/>
              <a:t>к себе способностью видеть новое, браться за решение проблем, которые могут показаться  </a:t>
            </a:r>
            <a:r>
              <a:rPr lang="ru-RU" sz="2400" dirty="0" smtClean="0"/>
              <a:t>неразрешимыми)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Лидер-борец</a:t>
            </a:r>
            <a:r>
              <a:rPr lang="ru-RU" sz="2400" dirty="0"/>
              <a:t> </a:t>
            </a:r>
            <a:r>
              <a:rPr lang="ru-RU" sz="2400" dirty="0" smtClean="0"/>
              <a:t>(волевой</a:t>
            </a:r>
            <a:r>
              <a:rPr lang="ru-RU" sz="2400" dirty="0"/>
              <a:t>, уверенный в своих силах человек. Готов отстаивать то, во что верит, и не склонен к </a:t>
            </a:r>
            <a:r>
              <a:rPr lang="ru-RU" sz="2400" dirty="0" smtClean="0"/>
              <a:t>уступкам0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Лидер-дипломат</a:t>
            </a:r>
            <a:r>
              <a:rPr lang="ru-RU" sz="2400" i="1" dirty="0" smtClean="0"/>
              <a:t> (</a:t>
            </a:r>
            <a:r>
              <a:rPr lang="ru-RU" sz="2400" dirty="0"/>
              <a:t>опирается на превосходное знание ситуации, в курсе сплетен и пересудов и поэтому хорошо знает, на кого и как можно </a:t>
            </a:r>
            <a:r>
              <a:rPr lang="ru-RU" sz="2400" dirty="0" smtClean="0"/>
              <a:t>повлиять)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Лидер-утешитель</a:t>
            </a:r>
            <a:r>
              <a:rPr lang="ru-RU" sz="2400" i="1" dirty="0" smtClean="0"/>
              <a:t> (</a:t>
            </a:r>
            <a:r>
              <a:rPr lang="ru-RU" sz="2400" dirty="0"/>
              <a:t>готов поддержать в трудную </a:t>
            </a:r>
            <a:r>
              <a:rPr lang="ru-RU" sz="2400" dirty="0" smtClean="0"/>
              <a:t>минуту) 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260351"/>
            <a:ext cx="1673210" cy="1239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381000"/>
            <a:ext cx="4330700" cy="2262182"/>
          </a:xfrm>
        </p:spPr>
        <p:txBody>
          <a:bodyPr>
            <a:normAutofit/>
          </a:bodyPr>
          <a:lstStyle/>
          <a:p>
            <a:r>
              <a:rPr lang="ru-RU" sz="2800" b="1" dirty="0"/>
              <a:t>Типы лидерства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 содержанию лидерской деятельности</a:t>
            </a:r>
            <a:endParaRPr lang="ru-RU" sz="2800" b="1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6058"/>
            <a:ext cx="8229600" cy="378847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1. </a:t>
            </a:r>
            <a:r>
              <a:rPr lang="ru-RU" sz="1800" b="1" dirty="0"/>
              <a:t>Деловое лидерство. </a:t>
            </a:r>
            <a:r>
              <a:rPr lang="ru-RU" sz="1800" dirty="0"/>
              <a:t>Оно характерно для групп, возникающих на основе производственных целей. В его основе лежат такие качества, как высокая компетентность, умение лучше других решать организационные задачи, деловой авторитет, опыт и т.п. Деловое лидерство наиболее сильно влияет на эффективность руководства.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2. </a:t>
            </a:r>
            <a:r>
              <a:rPr lang="ru-RU" sz="1800" b="1" dirty="0"/>
              <a:t>Эмоциональное лидерство. </a:t>
            </a:r>
            <a:r>
              <a:rPr lang="ru-RU" sz="1800" dirty="0"/>
              <a:t>Оно возникает в социально-психологических группах на основе человеческих симпатий, притягательности межличностного общения. Эмоциональный лидер вызывает у людей доверие, излучает теплоту, вселяет уверенность, снимает психологическую напряженность, создает атмосферу психологического комфорта</a:t>
            </a:r>
            <a:r>
              <a:rPr lang="ru-RU" sz="1800" dirty="0" smtClean="0"/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1800" b="1" dirty="0" smtClean="0"/>
              <a:t>3. Информационное лидерство (мозг группы) </a:t>
            </a:r>
            <a:r>
              <a:rPr lang="ru-RU" sz="1800" dirty="0" smtClean="0"/>
              <a:t>все обращаются с вопросами, потому что он эрудит, все знает, может объяснить и помочь найти нужную информацию.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5589588"/>
            <a:ext cx="1028700" cy="102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8913"/>
            <a:ext cx="3024187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Теории лидерства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2600325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ru-RU" sz="2400" i="1" dirty="0"/>
              <a:t>Теория </a:t>
            </a:r>
            <a:r>
              <a:rPr lang="ru-RU" sz="2400" i="1" dirty="0" smtClean="0"/>
              <a:t>черт</a:t>
            </a:r>
            <a:endParaRPr lang="ru-RU" sz="2400" i="1" dirty="0"/>
          </a:p>
          <a:p>
            <a:pPr marL="566928" indent="-457200">
              <a:buFont typeface="+mj-lt"/>
              <a:buAutoNum type="arabicPeriod"/>
            </a:pPr>
            <a:r>
              <a:rPr lang="ru-RU" sz="2400" i="1" dirty="0"/>
              <a:t>Концепции харизматического </a:t>
            </a:r>
            <a:r>
              <a:rPr lang="ru-RU" sz="2400" i="1" dirty="0" smtClean="0"/>
              <a:t>лидерства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400" i="1" dirty="0" smtClean="0"/>
              <a:t>Поведенческий подход</a:t>
            </a:r>
            <a:r>
              <a:rPr lang="ru-RU" sz="2400" dirty="0" smtClean="0"/>
              <a:t> </a:t>
            </a:r>
            <a:endParaRPr lang="ru-RU" sz="2400" dirty="0"/>
          </a:p>
          <a:p>
            <a:pPr marL="566928" indent="-457200">
              <a:buFont typeface="+mj-lt"/>
              <a:buAutoNum type="arabicPeriod"/>
            </a:pPr>
            <a:r>
              <a:rPr lang="ru-RU" sz="2400" i="1" dirty="0" smtClean="0"/>
              <a:t>Ситуационный подход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400" i="1" dirty="0" smtClean="0"/>
              <a:t>Современный подход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797425"/>
            <a:ext cx="20161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97425"/>
            <a:ext cx="1871663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07413" cy="218440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D60093"/>
                </a:solidFill>
              </a:rPr>
              <a:t>1. Теория </a:t>
            </a:r>
            <a:r>
              <a:rPr lang="ru-RU" sz="4000" i="1" dirty="0">
                <a:solidFill>
                  <a:srgbClr val="D60093"/>
                </a:solidFill>
              </a:rPr>
              <a:t>черт: </a:t>
            </a:r>
            <a:r>
              <a:rPr lang="ru-RU" sz="4000" i="1" dirty="0">
                <a:solidFill>
                  <a:srgbClr val="D60093"/>
                </a:solidFill>
                <a:latin typeface="Arial" charset="0"/>
              </a:rPr>
              <a:t>лидерами рождаются, а не становятся</a:t>
            </a:r>
            <a:endParaRPr lang="ru-RU" sz="4000" dirty="0">
              <a:solidFill>
                <a:srgbClr val="D60093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8229600" cy="3387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Р. </a:t>
            </a:r>
            <a:r>
              <a:rPr lang="ru-RU" sz="2800" dirty="0" err="1"/>
              <a:t>Стогдилл</a:t>
            </a:r>
            <a:r>
              <a:rPr lang="ru-RU" sz="2800" dirty="0"/>
              <a:t> (1948 г.) выделил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5 основных качеств: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ум или интеллектуальные способности;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господство или преобладание над другими;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уверенность в себе;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активность и энергичность;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знание дела.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745038"/>
            <a:ext cx="3095625" cy="190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Теория черт обладает рядом недостатков: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/>
              <a:t>Во-первых, перечень потенциально важных лидерских качеств оказался практически бесконечным. По этой причине стало невозможно создать «единственно верный» образ лидера.</a:t>
            </a:r>
          </a:p>
          <a:p>
            <a:r>
              <a:rPr lang="ru-RU" sz="2800"/>
              <a:t>Во-вторых, не удалось установить тесную связь между рассмотренными качествами и лидерством и помочь практическому выявлению последнего.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373688"/>
            <a:ext cx="1703388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</TotalTime>
  <Words>1100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Georgia</vt:lpstr>
      <vt:lpstr>Times New Roman</vt:lpstr>
      <vt:lpstr>Trebuchet MS</vt:lpstr>
      <vt:lpstr>Wingdings</vt:lpstr>
      <vt:lpstr>Wingdings 2</vt:lpstr>
      <vt:lpstr>Городская</vt:lpstr>
      <vt:lpstr>Лидерство в организации</vt:lpstr>
      <vt:lpstr>Презентация PowerPoint</vt:lpstr>
      <vt:lpstr>Признаки лидеров:</vt:lpstr>
      <vt:lpstr>Лидер – это лицо, которое может оказывать реальное влияние на поведение работников.  В отличие от лидера руководитель – это официальное лицо, облеченное полномочиями и связанное с организацией основной деятельности группы Формальный руководитель не всегда является лидером. На выдвижение лидера оказывают влияние объективные и субъективные факторы </vt:lpstr>
      <vt:lpstr>Виды лидерства</vt:lpstr>
      <vt:lpstr>Типы лидерства  по содержанию лидерской деятельности</vt:lpstr>
      <vt:lpstr>Теории лидерства</vt:lpstr>
      <vt:lpstr>1. Теория черт: лидерами рождаются, а не становятся</vt:lpstr>
      <vt:lpstr>Теория черт обладает рядом недостатков:</vt:lpstr>
      <vt:lpstr>2. Концепции харизматического лидерства</vt:lpstr>
      <vt:lpstr>Концепции харизматического лидерства</vt:lpstr>
      <vt:lpstr>3. Поведенческий подход (1940-50-е гг.) акцентирует внимание на стиле лидерства</vt:lpstr>
      <vt:lpstr>Презентация PowerPoint</vt:lpstr>
      <vt:lpstr>4. Ситуационный подход (начало 1960-х гг.) утверждает, что решающую роль для эффективности лидерства играют ситуационные факторы, при этом не отвергает важность личностных и поведенческих характеристик. </vt:lpstr>
      <vt:lpstr>Презентация PowerPoint</vt:lpstr>
      <vt:lpstr>Различия лидера и руководителя: </vt:lpstr>
      <vt:lpstr>Менеджер или лидер?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Лидерство в организации</dc:title>
  <dc:creator>Пользователь</dc:creator>
  <cp:lastModifiedBy>User</cp:lastModifiedBy>
  <cp:revision>22</cp:revision>
  <dcterms:created xsi:type="dcterms:W3CDTF">2013-05-07T13:50:28Z</dcterms:created>
  <dcterms:modified xsi:type="dcterms:W3CDTF">2021-10-18T06:12:43Z</dcterms:modified>
</cp:coreProperties>
</file>